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41"/>
  </p:notesMasterIdLst>
  <p:handoutMasterIdLst>
    <p:handoutMasterId r:id="rId42"/>
  </p:handoutMasterIdLst>
  <p:sldIdLst>
    <p:sldId id="1233" r:id="rId5"/>
    <p:sldId id="1254" r:id="rId6"/>
    <p:sldId id="1235" r:id="rId7"/>
    <p:sldId id="1277" r:id="rId8"/>
    <p:sldId id="1247" r:id="rId9"/>
    <p:sldId id="1253" r:id="rId10"/>
    <p:sldId id="1252" r:id="rId11"/>
    <p:sldId id="1234" r:id="rId12"/>
    <p:sldId id="1249" r:id="rId13"/>
    <p:sldId id="1255" r:id="rId14"/>
    <p:sldId id="1256" r:id="rId15"/>
    <p:sldId id="1257" r:id="rId16"/>
    <p:sldId id="1258" r:id="rId17"/>
    <p:sldId id="1259" r:id="rId18"/>
    <p:sldId id="1260" r:id="rId19"/>
    <p:sldId id="1261" r:id="rId20"/>
    <p:sldId id="1262" r:id="rId21"/>
    <p:sldId id="1263" r:id="rId22"/>
    <p:sldId id="1264" r:id="rId23"/>
    <p:sldId id="1278" r:id="rId24"/>
    <p:sldId id="1265" r:id="rId25"/>
    <p:sldId id="1279" r:id="rId26"/>
    <p:sldId id="1281" r:id="rId27"/>
    <p:sldId id="1280" r:id="rId28"/>
    <p:sldId id="1282" r:id="rId29"/>
    <p:sldId id="1267" r:id="rId30"/>
    <p:sldId id="1283" r:id="rId31"/>
    <p:sldId id="1268" r:id="rId32"/>
    <p:sldId id="1269" r:id="rId33"/>
    <p:sldId id="1270" r:id="rId34"/>
    <p:sldId id="1271" r:id="rId35"/>
    <p:sldId id="1272" r:id="rId36"/>
    <p:sldId id="1274" r:id="rId37"/>
    <p:sldId id="1273" r:id="rId38"/>
    <p:sldId id="1275" r:id="rId39"/>
    <p:sldId id="1276" r:id="rId40"/>
  </p:sldIdLst>
  <p:sldSz cx="12192000" cy="6858000"/>
  <p:notesSz cx="7010400" cy="92964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18B122-482E-4F99-B454-78D73DB76B5B}">
          <p14:sldIdLst>
            <p14:sldId id="1233"/>
            <p14:sldId id="1254"/>
          </p14:sldIdLst>
        </p14:section>
        <p14:section name="Untitled Section" id="{25A77065-56FF-4FB9-A653-DD1F2F051CB8}">
          <p14:sldIdLst>
            <p14:sldId id="1235"/>
            <p14:sldId id="1277"/>
            <p14:sldId id="1247"/>
            <p14:sldId id="1253"/>
            <p14:sldId id="1252"/>
            <p14:sldId id="1234"/>
            <p14:sldId id="1249"/>
            <p14:sldId id="1255"/>
            <p14:sldId id="1256"/>
            <p14:sldId id="1257"/>
            <p14:sldId id="1258"/>
            <p14:sldId id="1259"/>
            <p14:sldId id="1260"/>
            <p14:sldId id="1261"/>
            <p14:sldId id="1262"/>
            <p14:sldId id="1263"/>
            <p14:sldId id="1264"/>
            <p14:sldId id="1278"/>
            <p14:sldId id="1265"/>
            <p14:sldId id="1279"/>
            <p14:sldId id="1281"/>
            <p14:sldId id="1280"/>
            <p14:sldId id="1282"/>
            <p14:sldId id="1267"/>
            <p14:sldId id="1283"/>
            <p14:sldId id="1268"/>
            <p14:sldId id="1269"/>
            <p14:sldId id="1270"/>
            <p14:sldId id="1271"/>
            <p14:sldId id="1272"/>
            <p14:sldId id="1274"/>
            <p14:sldId id="1273"/>
            <p14:sldId id="1275"/>
            <p14:sldId id="127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on, Margaret" initials="BM" lastIdx="1" clrIdx="0">
    <p:extLst>
      <p:ext uri="{19B8F6BF-5375-455C-9EA6-DF929625EA0E}">
        <p15:presenceInfo xmlns:p15="http://schemas.microsoft.com/office/powerpoint/2012/main" userId="S-1-5-21-2028020263-1110531401-1417889603-34327" providerId="AD"/>
      </p:ext>
    </p:extLst>
  </p:cmAuthor>
  <p:cmAuthor id="2" name="Leather, David" initials="LD" lastIdx="3" clrIdx="1">
    <p:extLst>
      <p:ext uri="{19B8F6BF-5375-455C-9EA6-DF929625EA0E}">
        <p15:presenceInfo xmlns:p15="http://schemas.microsoft.com/office/powerpoint/2012/main" userId="S::David.Leather@suny.edu::be9ff2ce-8bac-45a6-947c-8a17e9cb72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2BE"/>
    <a:srgbClr val="000000"/>
    <a:srgbClr val="FFFFCC"/>
    <a:srgbClr val="F79646"/>
    <a:srgbClr val="B9CDE5"/>
    <a:srgbClr val="FFFFFF"/>
    <a:srgbClr val="9BBB59"/>
    <a:srgbClr val="4BACC6"/>
    <a:srgbClr val="FFCC66"/>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77358" autoAdjust="0"/>
  </p:normalViewPr>
  <p:slideViewPr>
    <p:cSldViewPr snapToGrid="0" snapToObjects="1">
      <p:cViewPr varScale="1">
        <p:scale>
          <a:sx n="51" d="100"/>
          <a:sy n="51" d="100"/>
        </p:scale>
        <p:origin x="1132" y="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0818"/>
    </p:cViewPr>
  </p:sorterViewPr>
  <p:notesViewPr>
    <p:cSldViewPr snapToGrid="0" snapToObjects="1">
      <p:cViewPr varScale="1">
        <p:scale>
          <a:sx n="78" d="100"/>
          <a:sy n="78" d="100"/>
        </p:scale>
        <p:origin x="31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41" tIns="46570" rIns="93141" bIns="46570" rtlCol="0"/>
          <a:lstStyle>
            <a:lvl1pPr algn="l">
              <a:defRPr sz="1200"/>
            </a:lvl1pPr>
          </a:lstStyle>
          <a:p>
            <a:endParaRPr lang="en-US" dirty="0"/>
          </a:p>
        </p:txBody>
      </p:sp>
      <p:sp>
        <p:nvSpPr>
          <p:cNvPr id="3" name="Date Placeholder 2"/>
          <p:cNvSpPr>
            <a:spLocks noGrp="1"/>
          </p:cNvSpPr>
          <p:nvPr>
            <p:ph type="dt" sz="quarter" idx="1"/>
          </p:nvPr>
        </p:nvSpPr>
        <p:spPr>
          <a:xfrm>
            <a:off x="3970939" y="2"/>
            <a:ext cx="3037840" cy="466434"/>
          </a:xfrm>
          <a:prstGeom prst="rect">
            <a:avLst/>
          </a:prstGeom>
        </p:spPr>
        <p:txBody>
          <a:bodyPr vert="horz" lIns="93141" tIns="46570" rIns="93141" bIns="46570" rtlCol="0"/>
          <a:lstStyle>
            <a:lvl1pPr algn="r">
              <a:defRPr sz="1200"/>
            </a:lvl1pPr>
          </a:lstStyle>
          <a:p>
            <a:fld id="{9A18185A-E794-47A3-95BA-1ACA741F9F85}" type="datetimeFigureOut">
              <a:rPr lang="en-US" smtClean="0"/>
              <a:t>1/26/2024</a:t>
            </a:fld>
            <a:endParaRPr lang="en-US" dirty="0"/>
          </a:p>
        </p:txBody>
      </p:sp>
      <p:sp>
        <p:nvSpPr>
          <p:cNvPr id="4" name="Footer Placeholder 3"/>
          <p:cNvSpPr>
            <a:spLocks noGrp="1"/>
          </p:cNvSpPr>
          <p:nvPr>
            <p:ph type="ftr" sz="quarter" idx="2"/>
          </p:nvPr>
        </p:nvSpPr>
        <p:spPr>
          <a:xfrm>
            <a:off x="0" y="8829970"/>
            <a:ext cx="3037840" cy="466433"/>
          </a:xfrm>
          <a:prstGeom prst="rect">
            <a:avLst/>
          </a:prstGeom>
        </p:spPr>
        <p:txBody>
          <a:bodyPr vert="horz" lIns="93141" tIns="46570" rIns="93141" bIns="465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70"/>
            <a:ext cx="3037840" cy="466433"/>
          </a:xfrm>
          <a:prstGeom prst="rect">
            <a:avLst/>
          </a:prstGeom>
        </p:spPr>
        <p:txBody>
          <a:bodyPr vert="horz" lIns="93141" tIns="46570" rIns="93141" bIns="46570" rtlCol="0" anchor="b"/>
          <a:lstStyle>
            <a:lvl1pPr algn="r">
              <a:defRPr sz="1200"/>
            </a:lvl1pPr>
          </a:lstStyle>
          <a:p>
            <a:fld id="{2ADE190E-0B00-4E67-BBE8-CDCC105E3BE5}" type="slidenum">
              <a:rPr lang="en-US" smtClean="0"/>
              <a:t>‹#›</a:t>
            </a:fld>
            <a:endParaRPr lang="en-US" dirty="0"/>
          </a:p>
        </p:txBody>
      </p:sp>
    </p:spTree>
    <p:extLst>
      <p:ext uri="{BB962C8B-B14F-4D97-AF65-F5344CB8AC3E}">
        <p14:creationId xmlns:p14="http://schemas.microsoft.com/office/powerpoint/2010/main" val="3023555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41" tIns="46570" rIns="93141" bIns="46570" rtlCol="0"/>
          <a:lstStyle>
            <a:lvl1pPr algn="l">
              <a:defRPr sz="1200"/>
            </a:lvl1pPr>
          </a:lstStyle>
          <a:p>
            <a:endParaRPr lang="en-US" dirty="0"/>
          </a:p>
        </p:txBody>
      </p:sp>
      <p:sp>
        <p:nvSpPr>
          <p:cNvPr id="3" name="Date Placeholder 2"/>
          <p:cNvSpPr>
            <a:spLocks noGrp="1"/>
          </p:cNvSpPr>
          <p:nvPr>
            <p:ph type="dt" idx="1"/>
          </p:nvPr>
        </p:nvSpPr>
        <p:spPr>
          <a:xfrm>
            <a:off x="3970939" y="2"/>
            <a:ext cx="3037840" cy="466434"/>
          </a:xfrm>
          <a:prstGeom prst="rect">
            <a:avLst/>
          </a:prstGeom>
        </p:spPr>
        <p:txBody>
          <a:bodyPr vert="horz" lIns="93141" tIns="46570" rIns="93141" bIns="46570" rtlCol="0"/>
          <a:lstStyle>
            <a:lvl1pPr algn="r">
              <a:defRPr sz="1200"/>
            </a:lvl1pPr>
          </a:lstStyle>
          <a:p>
            <a:fld id="{9B89D717-BA14-4937-AFEE-615F78CB8FA8}" type="datetimeFigureOut">
              <a:rPr lang="en-US" smtClean="0"/>
              <a:t>1/26/2024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41" tIns="46570" rIns="93141" bIns="46570"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41" tIns="46570" rIns="93141" bIns="465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41" tIns="46570" rIns="93141" bIns="465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0"/>
            <a:ext cx="3037840" cy="466433"/>
          </a:xfrm>
          <a:prstGeom prst="rect">
            <a:avLst/>
          </a:prstGeom>
        </p:spPr>
        <p:txBody>
          <a:bodyPr vert="horz" lIns="93141" tIns="46570" rIns="93141" bIns="46570" rtlCol="0" anchor="b"/>
          <a:lstStyle>
            <a:lvl1pPr algn="r">
              <a:defRPr sz="1200"/>
            </a:lvl1pPr>
          </a:lstStyle>
          <a:p>
            <a:fld id="{69334D06-B8C0-482A-91E3-6667E03D1BB1}" type="slidenum">
              <a:rPr lang="en-US" smtClean="0"/>
              <a:t>‹#›</a:t>
            </a:fld>
            <a:endParaRPr lang="en-US" dirty="0"/>
          </a:p>
        </p:txBody>
      </p:sp>
    </p:spTree>
    <p:extLst>
      <p:ext uri="{BB962C8B-B14F-4D97-AF65-F5344CB8AC3E}">
        <p14:creationId xmlns:p14="http://schemas.microsoft.com/office/powerpoint/2010/main" val="1861480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a:t>
            </a:fld>
            <a:endParaRPr lang="en-US" dirty="0"/>
          </a:p>
        </p:txBody>
      </p:sp>
    </p:spTree>
    <p:extLst>
      <p:ext uri="{BB962C8B-B14F-4D97-AF65-F5344CB8AC3E}">
        <p14:creationId xmlns:p14="http://schemas.microsoft.com/office/powerpoint/2010/main" val="142521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10</a:t>
            </a:fld>
            <a:endParaRPr lang="en-US" dirty="0"/>
          </a:p>
        </p:txBody>
      </p:sp>
    </p:spTree>
    <p:extLst>
      <p:ext uri="{BB962C8B-B14F-4D97-AF65-F5344CB8AC3E}">
        <p14:creationId xmlns:p14="http://schemas.microsoft.com/office/powerpoint/2010/main" val="274449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11</a:t>
            </a:fld>
            <a:endParaRPr lang="en-US" dirty="0"/>
          </a:p>
        </p:txBody>
      </p:sp>
    </p:spTree>
    <p:extLst>
      <p:ext uri="{BB962C8B-B14F-4D97-AF65-F5344CB8AC3E}">
        <p14:creationId xmlns:p14="http://schemas.microsoft.com/office/powerpoint/2010/main" val="264058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12</a:t>
            </a:fld>
            <a:endParaRPr lang="en-US" dirty="0"/>
          </a:p>
        </p:txBody>
      </p:sp>
    </p:spTree>
    <p:extLst>
      <p:ext uri="{BB962C8B-B14F-4D97-AF65-F5344CB8AC3E}">
        <p14:creationId xmlns:p14="http://schemas.microsoft.com/office/powerpoint/2010/main" val="1910528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13</a:t>
            </a:fld>
            <a:endParaRPr lang="en-US" dirty="0"/>
          </a:p>
        </p:txBody>
      </p:sp>
    </p:spTree>
    <p:extLst>
      <p:ext uri="{BB962C8B-B14F-4D97-AF65-F5344CB8AC3E}">
        <p14:creationId xmlns:p14="http://schemas.microsoft.com/office/powerpoint/2010/main" val="274355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14</a:t>
            </a:fld>
            <a:endParaRPr lang="en-US" dirty="0"/>
          </a:p>
        </p:txBody>
      </p:sp>
    </p:spTree>
    <p:extLst>
      <p:ext uri="{BB962C8B-B14F-4D97-AF65-F5344CB8AC3E}">
        <p14:creationId xmlns:p14="http://schemas.microsoft.com/office/powerpoint/2010/main" val="408341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15</a:t>
            </a:fld>
            <a:endParaRPr lang="en-US" dirty="0"/>
          </a:p>
        </p:txBody>
      </p:sp>
    </p:spTree>
    <p:extLst>
      <p:ext uri="{BB962C8B-B14F-4D97-AF65-F5344CB8AC3E}">
        <p14:creationId xmlns:p14="http://schemas.microsoft.com/office/powerpoint/2010/main" val="3475110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16</a:t>
            </a:fld>
            <a:endParaRPr lang="en-US" dirty="0"/>
          </a:p>
        </p:txBody>
      </p:sp>
    </p:spTree>
    <p:extLst>
      <p:ext uri="{BB962C8B-B14F-4D97-AF65-F5344CB8AC3E}">
        <p14:creationId xmlns:p14="http://schemas.microsoft.com/office/powerpoint/2010/main" val="2706537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17</a:t>
            </a:fld>
            <a:endParaRPr lang="en-US" dirty="0"/>
          </a:p>
        </p:txBody>
      </p:sp>
    </p:spTree>
    <p:extLst>
      <p:ext uri="{BB962C8B-B14F-4D97-AF65-F5344CB8AC3E}">
        <p14:creationId xmlns:p14="http://schemas.microsoft.com/office/powerpoint/2010/main" val="151843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18</a:t>
            </a:fld>
            <a:endParaRPr lang="en-US" dirty="0"/>
          </a:p>
        </p:txBody>
      </p:sp>
    </p:spTree>
    <p:extLst>
      <p:ext uri="{BB962C8B-B14F-4D97-AF65-F5344CB8AC3E}">
        <p14:creationId xmlns:p14="http://schemas.microsoft.com/office/powerpoint/2010/main" val="559341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19</a:t>
            </a:fld>
            <a:endParaRPr lang="en-US" dirty="0"/>
          </a:p>
        </p:txBody>
      </p:sp>
    </p:spTree>
    <p:extLst>
      <p:ext uri="{BB962C8B-B14F-4D97-AF65-F5344CB8AC3E}">
        <p14:creationId xmlns:p14="http://schemas.microsoft.com/office/powerpoint/2010/main" val="172491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a:t>
            </a:fld>
            <a:endParaRPr lang="en-US" dirty="0"/>
          </a:p>
        </p:txBody>
      </p:sp>
    </p:spTree>
    <p:extLst>
      <p:ext uri="{BB962C8B-B14F-4D97-AF65-F5344CB8AC3E}">
        <p14:creationId xmlns:p14="http://schemas.microsoft.com/office/powerpoint/2010/main" val="2559085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20</a:t>
            </a:fld>
            <a:endParaRPr lang="en-US" dirty="0"/>
          </a:p>
        </p:txBody>
      </p:sp>
    </p:spTree>
    <p:extLst>
      <p:ext uri="{BB962C8B-B14F-4D97-AF65-F5344CB8AC3E}">
        <p14:creationId xmlns:p14="http://schemas.microsoft.com/office/powerpoint/2010/main" val="2748688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21</a:t>
            </a:fld>
            <a:endParaRPr lang="en-US" dirty="0"/>
          </a:p>
        </p:txBody>
      </p:sp>
    </p:spTree>
    <p:extLst>
      <p:ext uri="{BB962C8B-B14F-4D97-AF65-F5344CB8AC3E}">
        <p14:creationId xmlns:p14="http://schemas.microsoft.com/office/powerpoint/2010/main" val="2903605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22</a:t>
            </a:fld>
            <a:endParaRPr lang="en-US" dirty="0"/>
          </a:p>
        </p:txBody>
      </p:sp>
    </p:spTree>
    <p:extLst>
      <p:ext uri="{BB962C8B-B14F-4D97-AF65-F5344CB8AC3E}">
        <p14:creationId xmlns:p14="http://schemas.microsoft.com/office/powerpoint/2010/main" val="211783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23</a:t>
            </a:fld>
            <a:endParaRPr lang="en-US" dirty="0"/>
          </a:p>
        </p:txBody>
      </p:sp>
    </p:spTree>
    <p:extLst>
      <p:ext uri="{BB962C8B-B14F-4D97-AF65-F5344CB8AC3E}">
        <p14:creationId xmlns:p14="http://schemas.microsoft.com/office/powerpoint/2010/main" val="658459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24</a:t>
            </a:fld>
            <a:endParaRPr lang="en-US" dirty="0"/>
          </a:p>
        </p:txBody>
      </p:sp>
    </p:spTree>
    <p:extLst>
      <p:ext uri="{BB962C8B-B14F-4D97-AF65-F5344CB8AC3E}">
        <p14:creationId xmlns:p14="http://schemas.microsoft.com/office/powerpoint/2010/main" val="1922070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25</a:t>
            </a:fld>
            <a:endParaRPr lang="en-US" dirty="0"/>
          </a:p>
        </p:txBody>
      </p:sp>
    </p:spTree>
    <p:extLst>
      <p:ext uri="{BB962C8B-B14F-4D97-AF65-F5344CB8AC3E}">
        <p14:creationId xmlns:p14="http://schemas.microsoft.com/office/powerpoint/2010/main" val="3493746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26</a:t>
            </a:fld>
            <a:endParaRPr lang="en-US" dirty="0"/>
          </a:p>
        </p:txBody>
      </p:sp>
    </p:spTree>
    <p:extLst>
      <p:ext uri="{BB962C8B-B14F-4D97-AF65-F5344CB8AC3E}">
        <p14:creationId xmlns:p14="http://schemas.microsoft.com/office/powerpoint/2010/main" val="281891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27</a:t>
            </a:fld>
            <a:endParaRPr lang="en-US" dirty="0"/>
          </a:p>
        </p:txBody>
      </p:sp>
    </p:spTree>
    <p:extLst>
      <p:ext uri="{BB962C8B-B14F-4D97-AF65-F5344CB8AC3E}">
        <p14:creationId xmlns:p14="http://schemas.microsoft.com/office/powerpoint/2010/main" val="5439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28</a:t>
            </a:fld>
            <a:endParaRPr lang="en-US" dirty="0"/>
          </a:p>
        </p:txBody>
      </p:sp>
    </p:spTree>
    <p:extLst>
      <p:ext uri="{BB962C8B-B14F-4D97-AF65-F5344CB8AC3E}">
        <p14:creationId xmlns:p14="http://schemas.microsoft.com/office/powerpoint/2010/main" val="978257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29</a:t>
            </a:fld>
            <a:endParaRPr lang="en-US" dirty="0"/>
          </a:p>
        </p:txBody>
      </p:sp>
    </p:spTree>
    <p:extLst>
      <p:ext uri="{BB962C8B-B14F-4D97-AF65-F5344CB8AC3E}">
        <p14:creationId xmlns:p14="http://schemas.microsoft.com/office/powerpoint/2010/main" val="363212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3</a:t>
            </a:fld>
            <a:endParaRPr lang="en-US" dirty="0"/>
          </a:p>
        </p:txBody>
      </p:sp>
    </p:spTree>
    <p:extLst>
      <p:ext uri="{BB962C8B-B14F-4D97-AF65-F5344CB8AC3E}">
        <p14:creationId xmlns:p14="http://schemas.microsoft.com/office/powerpoint/2010/main" val="2556869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30</a:t>
            </a:fld>
            <a:endParaRPr lang="en-US" dirty="0"/>
          </a:p>
        </p:txBody>
      </p:sp>
    </p:spTree>
    <p:extLst>
      <p:ext uri="{BB962C8B-B14F-4D97-AF65-F5344CB8AC3E}">
        <p14:creationId xmlns:p14="http://schemas.microsoft.com/office/powerpoint/2010/main" val="2773482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31</a:t>
            </a:fld>
            <a:endParaRPr lang="en-US" dirty="0"/>
          </a:p>
        </p:txBody>
      </p:sp>
    </p:spTree>
    <p:extLst>
      <p:ext uri="{BB962C8B-B14F-4D97-AF65-F5344CB8AC3E}">
        <p14:creationId xmlns:p14="http://schemas.microsoft.com/office/powerpoint/2010/main" val="3051614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32</a:t>
            </a:fld>
            <a:endParaRPr lang="en-US" dirty="0"/>
          </a:p>
        </p:txBody>
      </p:sp>
    </p:spTree>
    <p:extLst>
      <p:ext uri="{BB962C8B-B14F-4D97-AF65-F5344CB8AC3E}">
        <p14:creationId xmlns:p14="http://schemas.microsoft.com/office/powerpoint/2010/main" val="3077506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33</a:t>
            </a:fld>
            <a:endParaRPr lang="en-US" dirty="0"/>
          </a:p>
        </p:txBody>
      </p:sp>
    </p:spTree>
    <p:extLst>
      <p:ext uri="{BB962C8B-B14F-4D97-AF65-F5344CB8AC3E}">
        <p14:creationId xmlns:p14="http://schemas.microsoft.com/office/powerpoint/2010/main" val="2078687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34</a:t>
            </a:fld>
            <a:endParaRPr lang="en-US" dirty="0"/>
          </a:p>
        </p:txBody>
      </p:sp>
    </p:spTree>
    <p:extLst>
      <p:ext uri="{BB962C8B-B14F-4D97-AF65-F5344CB8AC3E}">
        <p14:creationId xmlns:p14="http://schemas.microsoft.com/office/powerpoint/2010/main" val="754161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35</a:t>
            </a:fld>
            <a:endParaRPr lang="en-US" dirty="0"/>
          </a:p>
        </p:txBody>
      </p:sp>
    </p:spTree>
    <p:extLst>
      <p:ext uri="{BB962C8B-B14F-4D97-AF65-F5344CB8AC3E}">
        <p14:creationId xmlns:p14="http://schemas.microsoft.com/office/powerpoint/2010/main" val="3085663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34D06-B8C0-482A-91E3-6667E03D1B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25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4</a:t>
            </a:fld>
            <a:endParaRPr lang="en-US" dirty="0"/>
          </a:p>
        </p:txBody>
      </p:sp>
    </p:spTree>
    <p:extLst>
      <p:ext uri="{BB962C8B-B14F-4D97-AF65-F5344CB8AC3E}">
        <p14:creationId xmlns:p14="http://schemas.microsoft.com/office/powerpoint/2010/main" val="295763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580" rtl="0" eaLnBrk="1" fontAlgn="auto" latinLnBrk="0" hangingPunct="1">
              <a:lnSpc>
                <a:spcPct val="100000"/>
              </a:lnSpc>
              <a:spcBef>
                <a:spcPts val="0"/>
              </a:spcBef>
              <a:spcAft>
                <a:spcPts val="0"/>
              </a:spcAft>
              <a:buClrTx/>
              <a:buSzTx/>
              <a:buFontTx/>
              <a:buNone/>
              <a:tabLst/>
              <a:defRPr/>
            </a:pPr>
            <a:endParaRPr lang="en-US" sz="1200" dirty="0">
              <a:cs typeface="Times New Roman" pitchFamily="18" charset="0"/>
            </a:endParaRPr>
          </a:p>
          <a:p>
            <a:pPr marL="0" marR="0" indent="0" algn="l" defTabSz="93158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9334D06-B8C0-482A-91E3-6667E03D1BB1}" type="slidenum">
              <a:rPr lang="en-US" smtClean="0"/>
              <a:t>5</a:t>
            </a:fld>
            <a:endParaRPr lang="en-US" dirty="0"/>
          </a:p>
        </p:txBody>
      </p:sp>
    </p:spTree>
    <p:extLst>
      <p:ext uri="{BB962C8B-B14F-4D97-AF65-F5344CB8AC3E}">
        <p14:creationId xmlns:p14="http://schemas.microsoft.com/office/powerpoint/2010/main" val="74314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580" rtl="0" eaLnBrk="1" fontAlgn="auto" latinLnBrk="0" hangingPunct="1">
              <a:lnSpc>
                <a:spcPct val="100000"/>
              </a:lnSpc>
              <a:spcBef>
                <a:spcPts val="0"/>
              </a:spcBef>
              <a:spcAft>
                <a:spcPts val="0"/>
              </a:spcAft>
              <a:buClrTx/>
              <a:buSzTx/>
              <a:buFontTx/>
              <a:buNone/>
              <a:tabLst/>
              <a:defRPr/>
            </a:pPr>
            <a:endParaRPr lang="en-US" sz="1200" dirty="0">
              <a:cs typeface="Times New Roman" pitchFamily="18" charset="0"/>
            </a:endParaRPr>
          </a:p>
          <a:p>
            <a:pPr marL="0" marR="0" indent="0" algn="l" defTabSz="93158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9334D06-B8C0-482A-91E3-6667E03D1BB1}" type="slidenum">
              <a:rPr lang="en-US" smtClean="0"/>
              <a:t>6</a:t>
            </a:fld>
            <a:endParaRPr lang="en-US" dirty="0"/>
          </a:p>
        </p:txBody>
      </p:sp>
    </p:spTree>
    <p:extLst>
      <p:ext uri="{BB962C8B-B14F-4D97-AF65-F5344CB8AC3E}">
        <p14:creationId xmlns:p14="http://schemas.microsoft.com/office/powerpoint/2010/main" val="321930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580" rtl="0" eaLnBrk="1" fontAlgn="auto" latinLnBrk="0" hangingPunct="1">
              <a:lnSpc>
                <a:spcPct val="100000"/>
              </a:lnSpc>
              <a:spcBef>
                <a:spcPts val="0"/>
              </a:spcBef>
              <a:spcAft>
                <a:spcPts val="0"/>
              </a:spcAft>
              <a:buClrTx/>
              <a:buSzTx/>
              <a:buFontTx/>
              <a:buNone/>
              <a:tabLst/>
              <a:defRPr/>
            </a:pPr>
            <a:endParaRPr lang="en-US" sz="1200" dirty="0">
              <a:cs typeface="Times New Roman" pitchFamily="18" charset="0"/>
            </a:endParaRPr>
          </a:p>
          <a:p>
            <a:pPr marL="0" marR="0" indent="0" algn="l" defTabSz="93158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9334D06-B8C0-482A-91E3-6667E03D1BB1}" type="slidenum">
              <a:rPr lang="en-US" smtClean="0"/>
              <a:t>7</a:t>
            </a:fld>
            <a:endParaRPr lang="en-US" dirty="0"/>
          </a:p>
        </p:txBody>
      </p:sp>
    </p:spTree>
    <p:extLst>
      <p:ext uri="{BB962C8B-B14F-4D97-AF65-F5344CB8AC3E}">
        <p14:creationId xmlns:p14="http://schemas.microsoft.com/office/powerpoint/2010/main" val="4108543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8</a:t>
            </a:fld>
            <a:endParaRPr lang="en-US" dirty="0"/>
          </a:p>
        </p:txBody>
      </p:sp>
    </p:spTree>
    <p:extLst>
      <p:ext uri="{BB962C8B-B14F-4D97-AF65-F5344CB8AC3E}">
        <p14:creationId xmlns:p14="http://schemas.microsoft.com/office/powerpoint/2010/main" val="262458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34D06-B8C0-482A-91E3-6667E03D1BB1}" type="slidenum">
              <a:rPr lang="en-US" smtClean="0"/>
              <a:t>9</a:t>
            </a:fld>
            <a:endParaRPr lang="en-US" dirty="0"/>
          </a:p>
        </p:txBody>
      </p:sp>
    </p:spTree>
    <p:extLst>
      <p:ext uri="{BB962C8B-B14F-4D97-AF65-F5344CB8AC3E}">
        <p14:creationId xmlns:p14="http://schemas.microsoft.com/office/powerpoint/2010/main" val="155121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graphicHighlight">
    <p:spTree>
      <p:nvGrpSpPr>
        <p:cNvPr id="1" name=""/>
        <p:cNvGrpSpPr/>
        <p:nvPr/>
      </p:nvGrpSpPr>
      <p:grpSpPr>
        <a:xfrm>
          <a:off x="0" y="0"/>
          <a:ext cx="0" cy="0"/>
          <a:chOff x="0" y="0"/>
          <a:chExt cx="0" cy="0"/>
        </a:xfrm>
      </p:grpSpPr>
      <p:pic>
        <p:nvPicPr>
          <p:cNvPr id="7" name="Picture 6" descr="CF_grid on dark blue_BA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160" y="6319520"/>
            <a:ext cx="12202163" cy="538480"/>
          </a:xfrm>
          <a:prstGeom prst="rect">
            <a:avLst/>
          </a:prstGeom>
        </p:spPr>
      </p:pic>
      <p:sp>
        <p:nvSpPr>
          <p:cNvPr id="18" name="TextBox 17"/>
          <p:cNvSpPr txBox="1"/>
          <p:nvPr userDrawn="1"/>
        </p:nvSpPr>
        <p:spPr>
          <a:xfrm>
            <a:off x="10265860" y="6386762"/>
            <a:ext cx="3270249" cy="276999"/>
          </a:xfrm>
          <a:prstGeom prst="rect">
            <a:avLst/>
          </a:prstGeom>
          <a:noFill/>
        </p:spPr>
        <p:txBody>
          <a:bodyPr wrap="square" rtlCol="0">
            <a:spAutoFit/>
          </a:bodyPr>
          <a:lstStyle/>
          <a:p>
            <a:r>
              <a:rPr lang="en-US" sz="1200" dirty="0">
                <a:solidFill>
                  <a:srgbClr val="FFFFFF">
                    <a:alpha val="48000"/>
                  </a:srgbClr>
                </a:solidFill>
                <a:latin typeface="Arial"/>
                <a:cs typeface="Arial"/>
              </a:rPr>
              <a:t>BUILDING SU</a:t>
            </a:r>
            <a:r>
              <a:rPr lang="en-US" sz="1200" b="1" dirty="0">
                <a:solidFill>
                  <a:srgbClr val="FFFFFF">
                    <a:alpha val="48000"/>
                  </a:srgbClr>
                </a:solidFill>
                <a:latin typeface="Arial"/>
                <a:cs typeface="Arial"/>
              </a:rPr>
              <a:t>NY</a:t>
            </a:r>
          </a:p>
        </p:txBody>
      </p:sp>
      <p:sp>
        <p:nvSpPr>
          <p:cNvPr id="10" name="TextBox 9"/>
          <p:cNvSpPr txBox="1"/>
          <p:nvPr userDrawn="1"/>
        </p:nvSpPr>
        <p:spPr>
          <a:xfrm>
            <a:off x="5784089" y="6396902"/>
            <a:ext cx="623825" cy="307777"/>
          </a:xfrm>
          <a:prstGeom prst="rect">
            <a:avLst/>
          </a:prstGeom>
          <a:noFill/>
        </p:spPr>
        <p:txBody>
          <a:bodyPr wrap="square" rtlCol="0">
            <a:spAutoFit/>
          </a:bodyPr>
          <a:lstStyle/>
          <a:p>
            <a:pPr algn="ctr"/>
            <a:fld id="{B53FC9CE-0414-4D86-9B50-AA6A9199CD1E}" type="slidenum">
              <a:rPr lang="en-US" sz="1400" smtClean="0">
                <a:solidFill>
                  <a:prstClr val="white"/>
                </a:solidFill>
                <a:latin typeface="Arial" panose="020B0604020202020204" pitchFamily="34" charset="0"/>
                <a:cs typeface="Arial" panose="020B0604020202020204" pitchFamily="34" charset="0"/>
              </a:rPr>
              <a:pPr algn="ctr"/>
              <a:t>‹#›</a:t>
            </a:fld>
            <a:endParaRPr lang="en-US"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50015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descr="CF_grid on cya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2222"/>
            <a:ext cx="12192000" cy="7082444"/>
          </a:xfrm>
          <a:prstGeom prst="rect">
            <a:avLst/>
          </a:prstGeom>
        </p:spPr>
      </p:pic>
      <p:sp>
        <p:nvSpPr>
          <p:cNvPr id="2" name="Title 1"/>
          <p:cNvSpPr>
            <a:spLocks noGrp="1"/>
          </p:cNvSpPr>
          <p:nvPr>
            <p:ph type="title" hasCustomPrompt="1"/>
          </p:nvPr>
        </p:nvSpPr>
        <p:spPr>
          <a:xfrm>
            <a:off x="609600" y="2857500"/>
            <a:ext cx="10972800" cy="1143000"/>
          </a:xfrm>
          <a:prstGeom prst="rect">
            <a:avLst/>
          </a:prstGeom>
        </p:spPr>
        <p:txBody>
          <a:bodyPr/>
          <a:lstStyle>
            <a:lvl1pPr>
              <a:defRPr lang="en-US" sz="7200" b="1" kern="1200" baseline="0" dirty="0" smtClean="0">
                <a:solidFill>
                  <a:schemeClr val="bg1"/>
                </a:solidFill>
                <a:latin typeface="Arial"/>
                <a:ea typeface="+mn-ea"/>
                <a:cs typeface="Arial"/>
              </a:defRPr>
            </a:lvl1pPr>
          </a:lstStyle>
          <a:p>
            <a:r>
              <a:rPr lang="en-US" dirty="0"/>
              <a:t>Transition Slide</a:t>
            </a:r>
          </a:p>
        </p:txBody>
      </p:sp>
    </p:spTree>
    <p:extLst>
      <p:ext uri="{BB962C8B-B14F-4D97-AF65-F5344CB8AC3E}">
        <p14:creationId xmlns:p14="http://schemas.microsoft.com/office/powerpoint/2010/main" val="339101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graphicHighlight">
    <p:spTree>
      <p:nvGrpSpPr>
        <p:cNvPr id="1" name=""/>
        <p:cNvGrpSpPr/>
        <p:nvPr/>
      </p:nvGrpSpPr>
      <p:grpSpPr>
        <a:xfrm>
          <a:off x="0" y="0"/>
          <a:ext cx="0" cy="0"/>
          <a:chOff x="0" y="0"/>
          <a:chExt cx="0" cy="0"/>
        </a:xfrm>
      </p:grpSpPr>
      <p:pic>
        <p:nvPicPr>
          <p:cNvPr id="7" name="Picture 6" descr="CF_grid on dark blue_BA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160" y="6319520"/>
            <a:ext cx="12202163" cy="538480"/>
          </a:xfrm>
          <a:prstGeom prst="rect">
            <a:avLst/>
          </a:prstGeom>
        </p:spPr>
      </p:pic>
      <p:sp>
        <p:nvSpPr>
          <p:cNvPr id="18" name="TextBox 17"/>
          <p:cNvSpPr txBox="1"/>
          <p:nvPr userDrawn="1"/>
        </p:nvSpPr>
        <p:spPr>
          <a:xfrm>
            <a:off x="10265860" y="6386762"/>
            <a:ext cx="3270249" cy="276999"/>
          </a:xfrm>
          <a:prstGeom prst="rect">
            <a:avLst/>
          </a:prstGeom>
          <a:noFill/>
        </p:spPr>
        <p:txBody>
          <a:bodyPr wrap="square" rtlCol="0">
            <a:spAutoFit/>
          </a:bodyPr>
          <a:lstStyle/>
          <a:p>
            <a:r>
              <a:rPr lang="en-US" sz="1200" dirty="0">
                <a:solidFill>
                  <a:srgbClr val="FFFFFF">
                    <a:alpha val="48000"/>
                  </a:srgbClr>
                </a:solidFill>
                <a:latin typeface="Arial"/>
                <a:cs typeface="Arial"/>
              </a:rPr>
              <a:t>BUILDING SU</a:t>
            </a:r>
            <a:r>
              <a:rPr lang="en-US" sz="1200" b="1" dirty="0">
                <a:solidFill>
                  <a:srgbClr val="FFFFFF">
                    <a:alpha val="48000"/>
                  </a:srgbClr>
                </a:solidFill>
                <a:latin typeface="Arial"/>
                <a:cs typeface="Arial"/>
              </a:rPr>
              <a:t>NY</a:t>
            </a:r>
          </a:p>
        </p:txBody>
      </p:sp>
      <p:sp>
        <p:nvSpPr>
          <p:cNvPr id="10" name="TextBox 9"/>
          <p:cNvSpPr txBox="1"/>
          <p:nvPr userDrawn="1"/>
        </p:nvSpPr>
        <p:spPr>
          <a:xfrm>
            <a:off x="5784089" y="6396902"/>
            <a:ext cx="623825" cy="307777"/>
          </a:xfrm>
          <a:prstGeom prst="rect">
            <a:avLst/>
          </a:prstGeom>
          <a:noFill/>
        </p:spPr>
        <p:txBody>
          <a:bodyPr wrap="square" rtlCol="0">
            <a:spAutoFit/>
          </a:bodyPr>
          <a:lstStyle/>
          <a:p>
            <a:pPr algn="ctr"/>
            <a:fld id="{B53FC9CE-0414-4D86-9B50-AA6A9199CD1E}" type="slidenum">
              <a:rPr lang="en-US" sz="1400" smtClean="0">
                <a:solidFill>
                  <a:prstClr val="white"/>
                </a:solidFill>
                <a:latin typeface="Arial" panose="020B0604020202020204" pitchFamily="34" charset="0"/>
                <a:cs typeface="Arial" panose="020B0604020202020204" pitchFamily="34" charset="0"/>
              </a:rPr>
              <a:pPr algn="ctr"/>
              <a:t>‹#›</a:t>
            </a:fld>
            <a:endParaRPr lang="en-US" sz="14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7022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CF_grid on dark blu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5967" y="-119221"/>
            <a:ext cx="12383051" cy="7193427"/>
          </a:xfrm>
          <a:prstGeom prst="rect">
            <a:avLst/>
          </a:prstGeom>
        </p:spPr>
      </p:pic>
      <p:sp>
        <p:nvSpPr>
          <p:cNvPr id="2" name="Title 1"/>
          <p:cNvSpPr>
            <a:spLocks noGrp="1"/>
          </p:cNvSpPr>
          <p:nvPr>
            <p:ph type="ctrTitle" hasCustomPrompt="1"/>
          </p:nvPr>
        </p:nvSpPr>
        <p:spPr>
          <a:xfrm>
            <a:off x="914400" y="844731"/>
            <a:ext cx="10363200" cy="2245385"/>
          </a:xfrm>
          <a:prstGeom prst="rect">
            <a:avLst/>
          </a:prstGeom>
        </p:spPr>
        <p:txBody>
          <a:bodyPr>
            <a:noAutofit/>
          </a:bodyPr>
          <a:lstStyle>
            <a:lvl1pPr marL="0" algn="ctr" defTabSz="457200" rtl="0" eaLnBrk="1" latinLnBrk="0" hangingPunct="1">
              <a:defRPr lang="en-US" sz="7200" b="1" kern="1200" dirty="0">
                <a:solidFill>
                  <a:schemeClr val="bg1"/>
                </a:solidFill>
                <a:latin typeface="Arial"/>
                <a:ea typeface="+mn-ea"/>
                <a:cs typeface="Arial"/>
              </a:defRPr>
            </a:lvl1pPr>
          </a:lstStyle>
          <a:p>
            <a:r>
              <a:rPr lang="en-US" dirty="0"/>
              <a:t>PRESENTATION TITLE</a:t>
            </a:r>
          </a:p>
        </p:txBody>
      </p:sp>
      <p:sp>
        <p:nvSpPr>
          <p:cNvPr id="3" name="Subtitle 2"/>
          <p:cNvSpPr>
            <a:spLocks noGrp="1"/>
          </p:cNvSpPr>
          <p:nvPr>
            <p:ph type="subTitle" idx="1" hasCustomPrompt="1"/>
          </p:nvPr>
        </p:nvSpPr>
        <p:spPr>
          <a:xfrm>
            <a:off x="1828800" y="3253449"/>
            <a:ext cx="8534400" cy="1048586"/>
          </a:xfrm>
          <a:prstGeom prst="rect">
            <a:avLst/>
          </a:prstGeom>
        </p:spPr>
        <p:txBody>
          <a:bodyPr>
            <a:noAutofit/>
          </a:bodyPr>
          <a:lstStyle>
            <a:lvl1pPr marL="0" indent="0" algn="ctr" defTabSz="457200" rtl="0" eaLnBrk="1" latinLnBrk="0" hangingPunct="1">
              <a:lnSpc>
                <a:spcPct val="140000"/>
              </a:lnSpc>
              <a:buNone/>
              <a:defRPr lang="en-US" sz="4400" kern="1200" dirty="0">
                <a:solidFill>
                  <a:schemeClr val="bg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&amp; Subtext</a:t>
            </a:r>
          </a:p>
        </p:txBody>
      </p:sp>
      <p:pic>
        <p:nvPicPr>
          <p:cNvPr id="8" name="Picture 7" descr="Construction Fund logo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066364" y="5463152"/>
            <a:ext cx="4059272" cy="1135376"/>
          </a:xfrm>
          <a:prstGeom prst="rect">
            <a:avLst/>
          </a:prstGeom>
        </p:spPr>
      </p:pic>
    </p:spTree>
    <p:extLst>
      <p:ext uri="{BB962C8B-B14F-4D97-AF65-F5344CB8AC3E}">
        <p14:creationId xmlns:p14="http://schemas.microsoft.com/office/powerpoint/2010/main" val="236059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CF_grid on dark blu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5967" y="-119221"/>
            <a:ext cx="12383051" cy="7193427"/>
          </a:xfrm>
          <a:prstGeom prst="rect">
            <a:avLst/>
          </a:prstGeom>
        </p:spPr>
      </p:pic>
      <p:sp>
        <p:nvSpPr>
          <p:cNvPr id="2" name="Title 1"/>
          <p:cNvSpPr>
            <a:spLocks noGrp="1"/>
          </p:cNvSpPr>
          <p:nvPr>
            <p:ph type="ctrTitle" hasCustomPrompt="1"/>
          </p:nvPr>
        </p:nvSpPr>
        <p:spPr>
          <a:xfrm>
            <a:off x="914400" y="844731"/>
            <a:ext cx="10363200" cy="2245385"/>
          </a:xfrm>
          <a:prstGeom prst="rect">
            <a:avLst/>
          </a:prstGeom>
        </p:spPr>
        <p:txBody>
          <a:bodyPr>
            <a:noAutofit/>
          </a:bodyPr>
          <a:lstStyle>
            <a:lvl1pPr marL="0" algn="ctr" defTabSz="457200" rtl="0" eaLnBrk="1" latinLnBrk="0" hangingPunct="1">
              <a:defRPr lang="en-US" sz="7200" b="1" kern="1200" dirty="0">
                <a:solidFill>
                  <a:schemeClr val="bg1"/>
                </a:solidFill>
                <a:latin typeface="Arial"/>
                <a:ea typeface="+mn-ea"/>
                <a:cs typeface="Arial"/>
              </a:defRPr>
            </a:lvl1pPr>
          </a:lstStyle>
          <a:p>
            <a:r>
              <a:rPr lang="en-US" dirty="0"/>
              <a:t>PRESENTATION TITLE</a:t>
            </a:r>
          </a:p>
        </p:txBody>
      </p:sp>
      <p:sp>
        <p:nvSpPr>
          <p:cNvPr id="3" name="Subtitle 2"/>
          <p:cNvSpPr>
            <a:spLocks noGrp="1"/>
          </p:cNvSpPr>
          <p:nvPr>
            <p:ph type="subTitle" idx="1" hasCustomPrompt="1"/>
          </p:nvPr>
        </p:nvSpPr>
        <p:spPr>
          <a:xfrm>
            <a:off x="1828800" y="3253449"/>
            <a:ext cx="8534400" cy="1048586"/>
          </a:xfrm>
          <a:prstGeom prst="rect">
            <a:avLst/>
          </a:prstGeom>
        </p:spPr>
        <p:txBody>
          <a:bodyPr>
            <a:noAutofit/>
          </a:bodyPr>
          <a:lstStyle>
            <a:lvl1pPr marL="0" indent="0" algn="ctr" defTabSz="457200" rtl="0" eaLnBrk="1" latinLnBrk="0" hangingPunct="1">
              <a:lnSpc>
                <a:spcPct val="140000"/>
              </a:lnSpc>
              <a:buNone/>
              <a:defRPr lang="en-US" sz="4400" kern="1200" dirty="0">
                <a:solidFill>
                  <a:schemeClr val="bg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&amp; Subtext</a:t>
            </a:r>
          </a:p>
        </p:txBody>
      </p:sp>
      <p:pic>
        <p:nvPicPr>
          <p:cNvPr id="8" name="Picture 7" descr="Construction Fund logo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5472" y="5452809"/>
            <a:ext cx="4059272" cy="1135376"/>
          </a:xfrm>
          <a:prstGeom prst="rect">
            <a:avLst/>
          </a:prstGeom>
        </p:spPr>
      </p:pic>
    </p:spTree>
    <p:extLst>
      <p:ext uri="{BB962C8B-B14F-4D97-AF65-F5344CB8AC3E}">
        <p14:creationId xmlns:p14="http://schemas.microsoft.com/office/powerpoint/2010/main" val="33332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F_grid on dark blu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5967" y="-119221"/>
            <a:ext cx="12383051" cy="7193427"/>
          </a:xfrm>
          <a:prstGeom prst="rect">
            <a:avLst/>
          </a:prstGeom>
        </p:spPr>
      </p:pic>
      <p:sp>
        <p:nvSpPr>
          <p:cNvPr id="2" name="Title 1"/>
          <p:cNvSpPr>
            <a:spLocks noGrp="1"/>
          </p:cNvSpPr>
          <p:nvPr>
            <p:ph type="ctrTitle" hasCustomPrompt="1"/>
          </p:nvPr>
        </p:nvSpPr>
        <p:spPr>
          <a:xfrm>
            <a:off x="914400" y="844731"/>
            <a:ext cx="10363200" cy="2245385"/>
          </a:xfrm>
          <a:prstGeom prst="rect">
            <a:avLst/>
          </a:prstGeom>
        </p:spPr>
        <p:txBody>
          <a:bodyPr>
            <a:noAutofit/>
          </a:bodyPr>
          <a:lstStyle>
            <a:lvl1pPr marL="0" algn="ctr" defTabSz="457200" rtl="0" eaLnBrk="1" latinLnBrk="0" hangingPunct="1">
              <a:defRPr lang="en-US" sz="7200" b="1" kern="1200" dirty="0">
                <a:solidFill>
                  <a:schemeClr val="bg1"/>
                </a:solidFill>
                <a:latin typeface="Arial"/>
                <a:ea typeface="+mn-ea"/>
                <a:cs typeface="Arial"/>
              </a:defRPr>
            </a:lvl1pPr>
          </a:lstStyle>
          <a:p>
            <a:r>
              <a:rPr lang="en-US" dirty="0"/>
              <a:t>PRESENTATION TITLE</a:t>
            </a:r>
          </a:p>
        </p:txBody>
      </p:sp>
      <p:sp>
        <p:nvSpPr>
          <p:cNvPr id="3" name="Subtitle 2"/>
          <p:cNvSpPr>
            <a:spLocks noGrp="1"/>
          </p:cNvSpPr>
          <p:nvPr>
            <p:ph type="subTitle" idx="1" hasCustomPrompt="1"/>
          </p:nvPr>
        </p:nvSpPr>
        <p:spPr>
          <a:xfrm>
            <a:off x="1828800" y="3253449"/>
            <a:ext cx="8534400" cy="1048586"/>
          </a:xfrm>
          <a:prstGeom prst="rect">
            <a:avLst/>
          </a:prstGeom>
        </p:spPr>
        <p:txBody>
          <a:bodyPr>
            <a:noAutofit/>
          </a:bodyPr>
          <a:lstStyle>
            <a:lvl1pPr marL="0" indent="0" algn="ctr" defTabSz="457200" rtl="0" eaLnBrk="1" latinLnBrk="0" hangingPunct="1">
              <a:lnSpc>
                <a:spcPct val="140000"/>
              </a:lnSpc>
              <a:buNone/>
              <a:defRPr lang="en-US" sz="4400" kern="1200" dirty="0">
                <a:solidFill>
                  <a:schemeClr val="bg1"/>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 &amp; Subtext</a:t>
            </a:r>
          </a:p>
        </p:txBody>
      </p:sp>
      <p:pic>
        <p:nvPicPr>
          <p:cNvPr id="8" name="Picture 7" descr="Construction Fund logo_white.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976897" y="5452809"/>
            <a:ext cx="4059272" cy="1135376"/>
          </a:xfrm>
          <a:prstGeom prst="rect">
            <a:avLst/>
          </a:prstGeom>
        </p:spPr>
      </p:pic>
    </p:spTree>
    <p:extLst>
      <p:ext uri="{BB962C8B-B14F-4D97-AF65-F5344CB8AC3E}">
        <p14:creationId xmlns:p14="http://schemas.microsoft.com/office/powerpoint/2010/main" val="157960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0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9" name="Picture 18" descr="CF_grid on dark blue_BAR.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876887" y="6243582"/>
            <a:ext cx="11315113" cy="614419"/>
          </a:xfrm>
          <a:prstGeom prst="rect">
            <a:avLst/>
          </a:prstGeom>
        </p:spPr>
      </p:pic>
      <p:pic>
        <p:nvPicPr>
          <p:cNvPr id="20" name="Picture 19" descr="PAPER.eps"/>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5842000"/>
            <a:ext cx="2264517" cy="1016000"/>
          </a:xfrm>
          <a:prstGeom prst="rect">
            <a:avLst/>
          </a:prstGeom>
        </p:spPr>
      </p:pic>
      <p:sp>
        <p:nvSpPr>
          <p:cNvPr id="22" name="TextBox 21"/>
          <p:cNvSpPr txBox="1"/>
          <p:nvPr userDrawn="1"/>
        </p:nvSpPr>
        <p:spPr>
          <a:xfrm>
            <a:off x="10265858" y="6386762"/>
            <a:ext cx="1926143" cy="276999"/>
          </a:xfrm>
          <a:prstGeom prst="rect">
            <a:avLst/>
          </a:prstGeom>
          <a:noFill/>
        </p:spPr>
        <p:txBody>
          <a:bodyPr wrap="square" rtlCol="0">
            <a:spAutoFit/>
          </a:bodyPr>
          <a:lstStyle/>
          <a:p>
            <a:r>
              <a:rPr lang="en-US" sz="1200" dirty="0">
                <a:solidFill>
                  <a:srgbClr val="FFFFFF">
                    <a:alpha val="48000"/>
                  </a:srgbClr>
                </a:solidFill>
                <a:latin typeface="Arial"/>
                <a:cs typeface="Arial"/>
              </a:rPr>
              <a:t>BUILDING SU</a:t>
            </a:r>
            <a:r>
              <a:rPr lang="en-US" sz="1200" b="1" dirty="0">
                <a:solidFill>
                  <a:srgbClr val="FFFFFF">
                    <a:alpha val="48000"/>
                  </a:srgbClr>
                </a:solidFill>
                <a:latin typeface="Arial"/>
                <a:cs typeface="Arial"/>
              </a:rPr>
              <a:t>NY</a:t>
            </a:r>
          </a:p>
        </p:txBody>
      </p:sp>
      <p:sp>
        <p:nvSpPr>
          <p:cNvPr id="7" name="TextBox 6"/>
          <p:cNvSpPr txBox="1"/>
          <p:nvPr userDrawn="1"/>
        </p:nvSpPr>
        <p:spPr>
          <a:xfrm>
            <a:off x="5784088" y="6396902"/>
            <a:ext cx="623825" cy="307777"/>
          </a:xfrm>
          <a:prstGeom prst="rect">
            <a:avLst/>
          </a:prstGeom>
          <a:noFill/>
        </p:spPr>
        <p:txBody>
          <a:bodyPr wrap="square" rtlCol="0">
            <a:spAutoFit/>
          </a:bodyPr>
          <a:lstStyle/>
          <a:p>
            <a:pPr algn="ctr"/>
            <a:fld id="{B53FC9CE-0414-4D86-9B50-AA6A9199CD1E}" type="slidenum">
              <a:rPr lang="en-US" sz="1400" b="0" smtClean="0">
                <a:solidFill>
                  <a:schemeClr val="bg1"/>
                </a:solidFill>
                <a:latin typeface="Arial" panose="020B0604020202020204" pitchFamily="34" charset="0"/>
                <a:cs typeface="Arial" panose="020B0604020202020204" pitchFamily="34" charset="0"/>
              </a:rPr>
              <a:pPr algn="ctr"/>
              <a:t>‹#›</a:t>
            </a:fld>
            <a:endParaRPr lang="en-US" sz="14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4A786-4738-4E27-A892-FAD70688F0A2}" type="slidenum">
              <a:rPr lang="en-US" smtClean="0"/>
              <a:t>‹#›</a:t>
            </a:fld>
            <a:endParaRPr lang="en-US"/>
          </a:p>
        </p:txBody>
      </p:sp>
    </p:spTree>
    <p:extLst>
      <p:ext uri="{BB962C8B-B14F-4D97-AF65-F5344CB8AC3E}">
        <p14:creationId xmlns:p14="http://schemas.microsoft.com/office/powerpoint/2010/main" val="178641978"/>
      </p:ext>
    </p:extLst>
  </p:cSld>
  <p:clrMap bg1="lt1" tx1="dk1" bg2="lt2" tx2="dk2" accent1="accent1" accent2="accent2" accent3="accent3" accent4="accent4" accent5="accent5" accent6="accent6" hlink="hlink" folHlink="folHlink"/>
  <p:sldLayoutIdLst>
    <p:sldLayoutId id="2147483727" r:id="rId1"/>
    <p:sldLayoutId id="2147483664" r:id="rId2"/>
    <p:sldLayoutId id="2147483738" r:id="rId3"/>
    <p:sldLayoutId id="2147483735" r:id="rId4"/>
    <p:sldLayoutId id="2147483739" r:id="rId5"/>
    <p:sldLayoutId id="2147483740" r:id="rId6"/>
    <p:sldLayoutId id="2147483736"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lang="en-US" sz="4000" b="1" i="0" u="none" kern="1200" baseline="0" dirty="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lang="en-US" sz="3200" kern="1200" dirty="0" smtClean="0">
          <a:solidFill>
            <a:srgbClr val="023873"/>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www.sucf.suny.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SUCF.OpportunityAdmin@suny.edu"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CapitalPaymentSystem@suny.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ucf.suny.ed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E9A8-E612-4416-86E4-5880DFE3AC95}"/>
              </a:ext>
            </a:extLst>
          </p:cNvPr>
          <p:cNvSpPr>
            <a:spLocks noGrp="1"/>
          </p:cNvSpPr>
          <p:nvPr>
            <p:ph type="ctrTitle"/>
          </p:nvPr>
        </p:nvSpPr>
        <p:spPr>
          <a:xfrm>
            <a:off x="-174172" y="1070728"/>
            <a:ext cx="12366170" cy="1387191"/>
          </a:xfrm>
          <a:solidFill>
            <a:schemeClr val="accent1">
              <a:lumMod val="40000"/>
              <a:lumOff val="60000"/>
              <a:alpha val="49000"/>
            </a:schemeClr>
          </a:solidFill>
          <a:ln>
            <a:solidFill>
              <a:schemeClr val="tx2"/>
            </a:solidFill>
          </a:ln>
        </p:spPr>
        <p:txBody>
          <a:bodyPr/>
          <a:lstStyle/>
          <a:p>
            <a:r>
              <a:rPr lang="en-US" sz="4000" dirty="0"/>
              <a:t>Contract Management Reporting System (CMR) </a:t>
            </a:r>
            <a:br>
              <a:rPr lang="en-US" sz="4800" dirty="0"/>
            </a:br>
            <a:r>
              <a:rPr lang="en-US" sz="4000" dirty="0"/>
              <a:t>Guidelines for Consultant Payments</a:t>
            </a:r>
            <a:br>
              <a:rPr lang="en-US" sz="5400" dirty="0"/>
            </a:br>
            <a:endParaRPr lang="en-US" sz="6000" b="0" dirty="0"/>
          </a:p>
        </p:txBody>
      </p:sp>
      <p:sp>
        <p:nvSpPr>
          <p:cNvPr id="3" name="Subtitle 2">
            <a:extLst>
              <a:ext uri="{FF2B5EF4-FFF2-40B4-BE49-F238E27FC236}">
                <a16:creationId xmlns:a16="http://schemas.microsoft.com/office/drawing/2014/main" id="{3F9D2084-FD3D-45FA-8A13-926E44161B01}"/>
              </a:ext>
            </a:extLst>
          </p:cNvPr>
          <p:cNvSpPr>
            <a:spLocks noGrp="1"/>
          </p:cNvSpPr>
          <p:nvPr>
            <p:ph type="subTitle" idx="1"/>
          </p:nvPr>
        </p:nvSpPr>
        <p:spPr>
          <a:xfrm>
            <a:off x="-174171" y="3337205"/>
            <a:ext cx="12366170" cy="1670223"/>
          </a:xfrm>
        </p:spPr>
        <p:txBody>
          <a:bodyPr lIns="91440" tIns="45720" rIns="91440" bIns="45720" anchor="t">
            <a:noAutofit/>
          </a:bodyPr>
          <a:lstStyle/>
          <a:p>
            <a:r>
              <a:rPr lang="en-US"/>
              <a:t>January </a:t>
            </a:r>
            <a:r>
              <a:rPr lang="en-US" dirty="0"/>
              <a:t>2024</a:t>
            </a:r>
          </a:p>
        </p:txBody>
      </p:sp>
    </p:spTree>
    <p:extLst>
      <p:ext uri="{BB962C8B-B14F-4D97-AF65-F5344CB8AC3E}">
        <p14:creationId xmlns:p14="http://schemas.microsoft.com/office/powerpoint/2010/main" val="68562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449744"/>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Deliverables Tab</a:t>
            </a:r>
          </a:p>
        </p:txBody>
      </p:sp>
      <p:sp>
        <p:nvSpPr>
          <p:cNvPr id="4" name="TextBox 3">
            <a:extLst>
              <a:ext uri="{FF2B5EF4-FFF2-40B4-BE49-F238E27FC236}">
                <a16:creationId xmlns:a16="http://schemas.microsoft.com/office/drawing/2014/main" id="{4007407E-F9D0-4FEB-820D-9B7B70BD6864}"/>
              </a:ext>
            </a:extLst>
          </p:cNvPr>
          <p:cNvSpPr txBox="1"/>
          <p:nvPr/>
        </p:nvSpPr>
        <p:spPr>
          <a:xfrm>
            <a:off x="402772" y="1662667"/>
            <a:ext cx="11571514" cy="1477328"/>
          </a:xfrm>
          <a:prstGeom prst="rect">
            <a:avLst/>
          </a:prstGeom>
          <a:noFill/>
        </p:spPr>
        <p:txBody>
          <a:bodyPr wrap="square" rtlCol="0">
            <a:spAutoFit/>
          </a:bodyPr>
          <a:lstStyle/>
          <a:p>
            <a:pPr marL="457200" indent="-457200">
              <a:buFont typeface="+mj-lt"/>
              <a:buAutoNum type="arabicPeriod"/>
            </a:pPr>
            <a:r>
              <a:rPr lang="en-US" sz="2400" dirty="0">
                <a:latin typeface="Arial" panose="020B0604020202020204" pitchFamily="34" charset="0"/>
                <a:cs typeface="Arial" panose="020B0604020202020204" pitchFamily="34" charset="0"/>
              </a:rPr>
              <a:t>Depending on the specific “Payment for Services” section of your Contract, the Deliverables Tab will display the necessary information for you to submit a request for the payment of fees.</a:t>
            </a:r>
          </a:p>
          <a:p>
            <a:endParaRPr lang="en-US" dirty="0"/>
          </a:p>
        </p:txBody>
      </p:sp>
      <p:sp>
        <p:nvSpPr>
          <p:cNvPr id="6" name="TextBox 5">
            <a:extLst>
              <a:ext uri="{FF2B5EF4-FFF2-40B4-BE49-F238E27FC236}">
                <a16:creationId xmlns:a16="http://schemas.microsoft.com/office/drawing/2014/main" id="{A4F6ADBF-0B3B-4992-94CF-7F6FD2CD6A8A}"/>
              </a:ext>
            </a:extLst>
          </p:cNvPr>
          <p:cNvSpPr txBox="1"/>
          <p:nvPr/>
        </p:nvSpPr>
        <p:spPr>
          <a:xfrm>
            <a:off x="3107872" y="3139995"/>
            <a:ext cx="7952014" cy="1754326"/>
          </a:xfrm>
          <a:prstGeom prst="rect">
            <a:avLst/>
          </a:prstGeom>
          <a:noFill/>
        </p:spPr>
        <p:txBody>
          <a:bodyPr wrap="square" rtlCol="0">
            <a:spAutoFit/>
          </a:bodyPr>
          <a:lstStyle/>
          <a:p>
            <a:pPr marL="285750" lvl="0" indent="-285750">
              <a:buFont typeface="Arial" panose="020B0604020202020204" pitchFamily="34" charset="0"/>
              <a:buChar char="•"/>
            </a:pPr>
            <a:r>
              <a:rPr lang="en-US" sz="3600" b="1" dirty="0">
                <a:solidFill>
                  <a:prstClr val="black"/>
                </a:solidFill>
                <a:latin typeface="Arial" panose="020B0604020202020204" pitchFamily="34" charset="0"/>
                <a:cs typeface="Arial" panose="020B0604020202020204" pitchFamily="34" charset="0"/>
              </a:rPr>
              <a:t>Fee Schedule</a:t>
            </a:r>
          </a:p>
          <a:p>
            <a:pPr marL="285750" lvl="0" indent="-285750">
              <a:buFont typeface="Arial" panose="020B0604020202020204" pitchFamily="34" charset="0"/>
              <a:buChar char="•"/>
            </a:pPr>
            <a:r>
              <a:rPr lang="en-US" sz="3600" b="1" dirty="0">
                <a:solidFill>
                  <a:prstClr val="black"/>
                </a:solidFill>
                <a:latin typeface="Arial" panose="020B0604020202020204" pitchFamily="34" charset="0"/>
                <a:cs typeface="Arial" panose="020B0604020202020204" pitchFamily="34" charset="0"/>
              </a:rPr>
              <a:t>Director Labor Plus Markup</a:t>
            </a:r>
          </a:p>
          <a:p>
            <a:pPr marL="285750" lvl="0" indent="-285750">
              <a:buFont typeface="Arial" panose="020B0604020202020204" pitchFamily="34" charset="0"/>
              <a:buChar char="•"/>
            </a:pPr>
            <a:r>
              <a:rPr lang="en-US" sz="3600" b="1" dirty="0">
                <a:solidFill>
                  <a:prstClr val="black"/>
                </a:solidFill>
                <a:latin typeface="Arial" panose="020B0604020202020204" pitchFamily="34" charset="0"/>
                <a:cs typeface="Arial" panose="020B0604020202020204" pitchFamily="34" charset="0"/>
              </a:rPr>
              <a:t>Lump Sum</a:t>
            </a:r>
          </a:p>
        </p:txBody>
      </p:sp>
      <p:sp>
        <p:nvSpPr>
          <p:cNvPr id="7" name="TextBox 6">
            <a:extLst>
              <a:ext uri="{FF2B5EF4-FFF2-40B4-BE49-F238E27FC236}">
                <a16:creationId xmlns:a16="http://schemas.microsoft.com/office/drawing/2014/main" id="{E9A985C0-83F4-4EF0-B2F0-644D21130F64}"/>
              </a:ext>
            </a:extLst>
          </p:cNvPr>
          <p:cNvSpPr txBox="1"/>
          <p:nvPr/>
        </p:nvSpPr>
        <p:spPr>
          <a:xfrm>
            <a:off x="92529" y="5328743"/>
            <a:ext cx="12191999" cy="707886"/>
          </a:xfrm>
          <a:prstGeom prst="rect">
            <a:avLst/>
          </a:prstGeom>
          <a:noFill/>
        </p:spPr>
        <p:txBody>
          <a:bodyPr wrap="square" rtlCol="0">
            <a:spAutoFit/>
          </a:bodyPr>
          <a:lstStyle/>
          <a:p>
            <a:pPr algn="ctr"/>
            <a:r>
              <a:rPr lang="en-US" sz="2000" i="1" dirty="0">
                <a:solidFill>
                  <a:srgbClr val="FF0000"/>
                </a:solidFill>
                <a:latin typeface="Arial" panose="020B0604020202020204" pitchFamily="34" charset="0"/>
                <a:cs typeface="Arial" panose="020B0604020202020204" pitchFamily="34" charset="0"/>
              </a:rPr>
              <a:t>Your contract will reimburse you for fees based on either a fee schedule, </a:t>
            </a:r>
          </a:p>
          <a:p>
            <a:pPr algn="ctr"/>
            <a:r>
              <a:rPr lang="en-US" sz="2000" i="1" dirty="0">
                <a:solidFill>
                  <a:srgbClr val="FF0000"/>
                </a:solidFill>
                <a:latin typeface="Arial" panose="020B0604020202020204" pitchFamily="34" charset="0"/>
                <a:cs typeface="Arial" panose="020B0604020202020204" pitchFamily="34" charset="0"/>
              </a:rPr>
              <a:t>direct labor times an overhead multiplier, or on a percentage of work completed.</a:t>
            </a:r>
          </a:p>
        </p:txBody>
      </p:sp>
    </p:spTree>
    <p:extLst>
      <p:ext uri="{BB962C8B-B14F-4D97-AF65-F5344CB8AC3E}">
        <p14:creationId xmlns:p14="http://schemas.microsoft.com/office/powerpoint/2010/main" val="296481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5444" y="167158"/>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Deliverables Tab / Based on Fee Schedule</a:t>
            </a:r>
          </a:p>
        </p:txBody>
      </p:sp>
      <p:sp>
        <p:nvSpPr>
          <p:cNvPr id="4" name="TextBox 3">
            <a:extLst>
              <a:ext uri="{FF2B5EF4-FFF2-40B4-BE49-F238E27FC236}">
                <a16:creationId xmlns:a16="http://schemas.microsoft.com/office/drawing/2014/main" id="{4007407E-F9D0-4FEB-820D-9B7B70BD6864}"/>
              </a:ext>
            </a:extLst>
          </p:cNvPr>
          <p:cNvSpPr txBox="1"/>
          <p:nvPr/>
        </p:nvSpPr>
        <p:spPr>
          <a:xfrm>
            <a:off x="179613" y="1059640"/>
            <a:ext cx="11821886" cy="5601533"/>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For contracts based on a fee schedule, CMR will display the cost estimates and the calculated fees based on those estimates.  There is a fee schedule in the back of your contract which will also list the project complexity factor.</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basis for the cost estimate will be shown next to the cost estimate.  An Approved Phase box will be checked if the Fund has approved the phase submission.</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Next to the project number will be information about the phases and the status of the related construction contract.  If design phases are combined you must bill the same percentage for all the combined phases.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Prior to the Construction Administration Phase, you may not bill more than 95% for a given phase until the phase or combined phases have been approved.  During Construction Administration you may submit progress payment requests up to 96% until the construction contract is paid in full.  Progress payments will be paid based on the percentage of construction work complete.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Breakout construction projects will be listed below the parent project.</a:t>
            </a:r>
          </a:p>
          <a:p>
            <a:endParaRPr lang="en-US" dirty="0"/>
          </a:p>
        </p:txBody>
      </p:sp>
      <p:sp>
        <p:nvSpPr>
          <p:cNvPr id="5" name="TextBox 4">
            <a:extLst>
              <a:ext uri="{FF2B5EF4-FFF2-40B4-BE49-F238E27FC236}">
                <a16:creationId xmlns:a16="http://schemas.microsoft.com/office/drawing/2014/main" id="{F3D40F89-A484-48CA-8C66-B44BB499CEF8}"/>
              </a:ext>
            </a:extLst>
          </p:cNvPr>
          <p:cNvSpPr txBox="1"/>
          <p:nvPr/>
        </p:nvSpPr>
        <p:spPr>
          <a:xfrm>
            <a:off x="3799113" y="6476437"/>
            <a:ext cx="4746172"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Deliverables Tab Example On Next Slide </a:t>
            </a:r>
          </a:p>
        </p:txBody>
      </p:sp>
    </p:spTree>
    <p:extLst>
      <p:ext uri="{BB962C8B-B14F-4D97-AF65-F5344CB8AC3E}">
        <p14:creationId xmlns:p14="http://schemas.microsoft.com/office/powerpoint/2010/main" val="321426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5443" y="656730"/>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Deliverables Tab / Based on Fee Schedule</a:t>
            </a:r>
          </a:p>
        </p:txBody>
      </p:sp>
      <p:sp>
        <p:nvSpPr>
          <p:cNvPr id="3" name="TextBox 2">
            <a:extLst>
              <a:ext uri="{FF2B5EF4-FFF2-40B4-BE49-F238E27FC236}">
                <a16:creationId xmlns:a16="http://schemas.microsoft.com/office/drawing/2014/main" id="{827B21DC-314B-4D13-98FA-FDA857AD0EBC}"/>
              </a:ext>
            </a:extLst>
          </p:cNvPr>
          <p:cNvSpPr txBox="1"/>
          <p:nvPr/>
        </p:nvSpPr>
        <p:spPr>
          <a:xfrm>
            <a:off x="4173308" y="5638409"/>
            <a:ext cx="3649437"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Deliverables Tab Example </a:t>
            </a:r>
          </a:p>
        </p:txBody>
      </p:sp>
      <p:pic>
        <p:nvPicPr>
          <p:cNvPr id="4" name="Picture 3">
            <a:extLst>
              <a:ext uri="{FF2B5EF4-FFF2-40B4-BE49-F238E27FC236}">
                <a16:creationId xmlns:a16="http://schemas.microsoft.com/office/drawing/2014/main" id="{D905044F-4ADE-4F15-8999-6B303EF8C3E9}"/>
              </a:ext>
            </a:extLst>
          </p:cNvPr>
          <p:cNvPicPr>
            <a:picLocks noChangeAspect="1"/>
          </p:cNvPicPr>
          <p:nvPr/>
        </p:nvPicPr>
        <p:blipFill>
          <a:blip r:embed="rId3"/>
          <a:stretch>
            <a:fillRect/>
          </a:stretch>
        </p:blipFill>
        <p:spPr>
          <a:xfrm>
            <a:off x="463230" y="1923807"/>
            <a:ext cx="11069595" cy="3524742"/>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8A5C245C-B48C-4D2C-B926-6946AA1F570D}"/>
              </a:ext>
            </a:extLst>
          </p:cNvPr>
          <p:cNvSpPr/>
          <p:nvPr/>
        </p:nvSpPr>
        <p:spPr>
          <a:xfrm>
            <a:off x="1844855" y="3189514"/>
            <a:ext cx="1018088" cy="26125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0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226356"/>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Fees Based on Direct Labor Plus Mark-Up</a:t>
            </a:r>
          </a:p>
        </p:txBody>
      </p:sp>
      <p:sp>
        <p:nvSpPr>
          <p:cNvPr id="3" name="TextBox 2">
            <a:extLst>
              <a:ext uri="{FF2B5EF4-FFF2-40B4-BE49-F238E27FC236}">
                <a16:creationId xmlns:a16="http://schemas.microsoft.com/office/drawing/2014/main" id="{183A7611-F91B-44B9-AD79-FC98A4D02644}"/>
              </a:ext>
            </a:extLst>
          </p:cNvPr>
          <p:cNvSpPr txBox="1"/>
          <p:nvPr/>
        </p:nvSpPr>
        <p:spPr>
          <a:xfrm>
            <a:off x="70758" y="1130070"/>
            <a:ext cx="11821886" cy="4370427"/>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Direct Labor should be entered into CMR using the gross pay rate prior to overhead markup.</a:t>
            </a:r>
          </a:p>
          <a:p>
            <a:pPr algn="ctr"/>
            <a:endParaRPr lang="en-US" sz="7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en-US" sz="1600" dirty="0">
                <a:latin typeface="Arial" panose="020B0604020202020204" pitchFamily="34" charset="0"/>
                <a:cs typeface="Arial" panose="020B0604020202020204" pitchFamily="34" charset="0"/>
              </a:rPr>
              <a:t>First select the person from the drop down menu and enter the Start and End Dates of the period worked.</a:t>
            </a:r>
          </a:p>
          <a:p>
            <a:pPr marL="457200" indent="-457200">
              <a:lnSpc>
                <a:spcPct val="150000"/>
              </a:lnSpc>
              <a:buFont typeface="+mj-lt"/>
              <a:buAutoNum type="arabicPeriod"/>
            </a:pPr>
            <a:r>
              <a:rPr lang="en-US" sz="1600" dirty="0">
                <a:latin typeface="Arial" panose="020B0604020202020204" pitchFamily="34" charset="0"/>
                <a:cs typeface="Arial" panose="020B0604020202020204" pitchFamily="34" charset="0"/>
              </a:rPr>
              <a:t>Then enter the direct labor rate and the number of hours worked.</a:t>
            </a:r>
          </a:p>
          <a:p>
            <a:pPr marL="457200" indent="-457200">
              <a:lnSpc>
                <a:spcPct val="150000"/>
              </a:lnSpc>
              <a:buFont typeface="+mj-lt"/>
              <a:buAutoNum type="arabicPeriod"/>
            </a:pPr>
            <a:r>
              <a:rPr lang="en-US" sz="1600" dirty="0">
                <a:latin typeface="Arial" panose="020B0604020202020204" pitchFamily="34" charset="0"/>
                <a:cs typeface="Arial" panose="020B0604020202020204" pitchFamily="34" charset="0"/>
              </a:rPr>
              <a:t>Enter the Start and End Dates of period being billed.</a:t>
            </a:r>
          </a:p>
          <a:p>
            <a:pPr marL="457200" indent="-457200">
              <a:lnSpc>
                <a:spcPct val="150000"/>
              </a:lnSpc>
              <a:buFont typeface="+mj-lt"/>
              <a:buAutoNum type="arabicPeriod"/>
            </a:pPr>
            <a:r>
              <a:rPr lang="en-US" sz="1600" dirty="0">
                <a:latin typeface="Arial" panose="020B0604020202020204" pitchFamily="34" charset="0"/>
                <a:cs typeface="Arial" panose="020B0604020202020204" pitchFamily="34" charset="0"/>
              </a:rPr>
              <a:t>Markup and Overhead Rates are specifically identified in your contract and will be already loaded into the payment system.  If the rates for the prime consultant or any sub consultants are not correct, please contact the Fund.</a:t>
            </a:r>
          </a:p>
          <a:p>
            <a:pPr marL="457200" indent="-457200">
              <a:lnSpc>
                <a:spcPct val="150000"/>
              </a:lnSpc>
              <a:buFont typeface="+mj-lt"/>
              <a:buAutoNum type="arabicPeriod"/>
            </a:pPr>
            <a:r>
              <a:rPr lang="en-US" sz="1600" dirty="0">
                <a:latin typeface="Arial" panose="020B0604020202020204" pitchFamily="34" charset="0"/>
                <a:cs typeface="Arial" panose="020B0604020202020204" pitchFamily="34" charset="0"/>
              </a:rPr>
              <a:t>To add multiple staff, click on the “new person” button.</a:t>
            </a:r>
          </a:p>
          <a:p>
            <a:pPr marL="457200" indent="-457200">
              <a:lnSpc>
                <a:spcPct val="150000"/>
              </a:lnSpc>
              <a:buFont typeface="+mj-lt"/>
              <a:buAutoNum type="arabicPeriod"/>
            </a:pPr>
            <a:r>
              <a:rPr lang="en-US" sz="1600" dirty="0">
                <a:latin typeface="Arial" panose="020B0604020202020204" pitchFamily="34" charset="0"/>
                <a:cs typeface="Arial" panose="020B0604020202020204" pitchFamily="34" charset="0"/>
              </a:rPr>
              <a:t>Any comments regarding this item can be added here.</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2C4291C6-AAFD-415A-8D24-263F869AB414}"/>
              </a:ext>
            </a:extLst>
          </p:cNvPr>
          <p:cNvPicPr>
            <a:picLocks noChangeAspect="1"/>
          </p:cNvPicPr>
          <p:nvPr/>
        </p:nvPicPr>
        <p:blipFill>
          <a:blip r:embed="rId3"/>
          <a:stretch>
            <a:fillRect/>
          </a:stretch>
        </p:blipFill>
        <p:spPr>
          <a:xfrm>
            <a:off x="372364" y="4634845"/>
            <a:ext cx="11582400" cy="2021953"/>
          </a:xfrm>
          <a:prstGeom prst="rect">
            <a:avLst/>
          </a:prstGeom>
          <a:ln>
            <a:noFill/>
          </a:ln>
          <a:effectLst>
            <a:outerShdw blurRad="292100" dist="139700" dir="2700000" algn="tl" rotWithShape="0">
              <a:srgbClr val="333333">
                <a:alpha val="65000"/>
              </a:srgbClr>
            </a:outerShdw>
          </a:effectLst>
        </p:spPr>
      </p:pic>
      <p:sp>
        <p:nvSpPr>
          <p:cNvPr id="5" name="Oval 4">
            <a:extLst>
              <a:ext uri="{FF2B5EF4-FFF2-40B4-BE49-F238E27FC236}">
                <a16:creationId xmlns:a16="http://schemas.microsoft.com/office/drawing/2014/main" id="{3DD3AD43-6BF5-4FDA-B825-996FF90411F1}"/>
              </a:ext>
            </a:extLst>
          </p:cNvPr>
          <p:cNvSpPr/>
          <p:nvPr/>
        </p:nvSpPr>
        <p:spPr>
          <a:xfrm>
            <a:off x="9051543" y="5997428"/>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6" name="Oval 5">
            <a:extLst>
              <a:ext uri="{FF2B5EF4-FFF2-40B4-BE49-F238E27FC236}">
                <a16:creationId xmlns:a16="http://schemas.microsoft.com/office/drawing/2014/main" id="{9C895067-2A7C-4CE7-ABD1-68310C7542AE}"/>
              </a:ext>
            </a:extLst>
          </p:cNvPr>
          <p:cNvSpPr/>
          <p:nvPr/>
        </p:nvSpPr>
        <p:spPr>
          <a:xfrm>
            <a:off x="5753100" y="5276489"/>
            <a:ext cx="391886"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4937E980-60BE-4792-8728-D5E38BDB6637}"/>
              </a:ext>
            </a:extLst>
          </p:cNvPr>
          <p:cNvSpPr/>
          <p:nvPr/>
        </p:nvSpPr>
        <p:spPr>
          <a:xfrm>
            <a:off x="1736344" y="6118510"/>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10" name="Oval 9">
            <a:extLst>
              <a:ext uri="{FF2B5EF4-FFF2-40B4-BE49-F238E27FC236}">
                <a16:creationId xmlns:a16="http://schemas.microsoft.com/office/drawing/2014/main" id="{B2B3ABCB-D0A0-4811-8532-578951B154F0}"/>
              </a:ext>
            </a:extLst>
          </p:cNvPr>
          <p:cNvSpPr/>
          <p:nvPr/>
        </p:nvSpPr>
        <p:spPr>
          <a:xfrm>
            <a:off x="6765544" y="6446978"/>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1" name="Oval 10">
            <a:extLst>
              <a:ext uri="{FF2B5EF4-FFF2-40B4-BE49-F238E27FC236}">
                <a16:creationId xmlns:a16="http://schemas.microsoft.com/office/drawing/2014/main" id="{351892A5-0B1F-4F59-A83C-2C9245F4B88F}"/>
              </a:ext>
            </a:extLst>
          </p:cNvPr>
          <p:cNvSpPr/>
          <p:nvPr/>
        </p:nvSpPr>
        <p:spPr>
          <a:xfrm>
            <a:off x="11032744" y="6200973"/>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cxnSp>
        <p:nvCxnSpPr>
          <p:cNvPr id="12" name="Straight Arrow Connector 11">
            <a:extLst>
              <a:ext uri="{FF2B5EF4-FFF2-40B4-BE49-F238E27FC236}">
                <a16:creationId xmlns:a16="http://schemas.microsoft.com/office/drawing/2014/main" id="{1BD1E6DB-30D2-4CD7-8046-9300024A3C07}"/>
              </a:ext>
            </a:extLst>
          </p:cNvPr>
          <p:cNvCxnSpPr>
            <a:cxnSpLocks/>
          </p:cNvCxnSpPr>
          <p:nvPr/>
        </p:nvCxnSpPr>
        <p:spPr>
          <a:xfrm flipH="1">
            <a:off x="5704115" y="5558658"/>
            <a:ext cx="97970" cy="2775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9A649E71-E5EB-4F8B-BB21-92AFEDF9D862}"/>
              </a:ext>
            </a:extLst>
          </p:cNvPr>
          <p:cNvCxnSpPr>
            <a:cxnSpLocks/>
            <a:stCxn id="6" idx="5"/>
          </p:cNvCxnSpPr>
          <p:nvPr/>
        </p:nvCxnSpPr>
        <p:spPr>
          <a:xfrm>
            <a:off x="6087596" y="5591734"/>
            <a:ext cx="302321" cy="2445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A32D906-98BC-498B-9244-298722CC1129}"/>
              </a:ext>
            </a:extLst>
          </p:cNvPr>
          <p:cNvSpPr txBox="1"/>
          <p:nvPr/>
        </p:nvSpPr>
        <p:spPr>
          <a:xfrm>
            <a:off x="252621" y="4201714"/>
            <a:ext cx="11821886" cy="369332"/>
          </a:xfrm>
          <a:prstGeom prst="rect">
            <a:avLst/>
          </a:prstGeom>
          <a:noFill/>
        </p:spPr>
        <p:txBody>
          <a:bodyPr wrap="square" rtlCol="0">
            <a:spAutoFit/>
          </a:bodyPr>
          <a:lstStyle/>
          <a:p>
            <a:pPr algn="just"/>
            <a:r>
              <a:rPr lang="en-US"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Certified Payroll Registers</a:t>
            </a:r>
            <a:r>
              <a:rPr lang="en-US" dirty="0">
                <a:solidFill>
                  <a:srgbClr val="FF0000"/>
                </a:solidFill>
                <a:latin typeface="Arial" panose="020B0604020202020204" pitchFamily="34" charset="0"/>
                <a:cs typeface="Arial" panose="020B0604020202020204" pitchFamily="34" charset="0"/>
              </a:rPr>
              <a:t> are required for </a:t>
            </a:r>
            <a:r>
              <a:rPr lang="en-US" b="1" dirty="0">
                <a:solidFill>
                  <a:srgbClr val="FF0000"/>
                </a:solidFill>
                <a:latin typeface="Arial" panose="020B0604020202020204" pitchFamily="34" charset="0"/>
                <a:cs typeface="Arial" panose="020B0604020202020204" pitchFamily="34" charset="0"/>
              </a:rPr>
              <a:t>Proof of Rate</a:t>
            </a:r>
            <a:r>
              <a:rPr lang="en-US" dirty="0">
                <a:solidFill>
                  <a:srgbClr val="FF0000"/>
                </a:solidFill>
                <a:latin typeface="Arial" panose="020B0604020202020204" pitchFamily="34" charset="0"/>
                <a:cs typeface="Arial" panose="020B0604020202020204" pitchFamily="34" charset="0"/>
              </a:rPr>
              <a:t>, and </a:t>
            </a:r>
            <a:r>
              <a:rPr lang="en-US" b="1" dirty="0">
                <a:solidFill>
                  <a:srgbClr val="FF0000"/>
                </a:solidFill>
                <a:latin typeface="Arial" panose="020B0604020202020204" pitchFamily="34" charset="0"/>
                <a:cs typeface="Arial" panose="020B0604020202020204" pitchFamily="34" charset="0"/>
              </a:rPr>
              <a:t>Proof of Hours</a:t>
            </a:r>
            <a:r>
              <a:rPr lang="en-US" dirty="0">
                <a:solidFill>
                  <a:srgbClr val="FF0000"/>
                </a:solidFill>
                <a:latin typeface="Arial" panose="020B0604020202020204" pitchFamily="34" charset="0"/>
                <a:cs typeface="Arial" panose="020B0604020202020204" pitchFamily="34" charset="0"/>
              </a:rPr>
              <a:t> is required on </a:t>
            </a:r>
            <a:r>
              <a:rPr lang="en-US" b="1" dirty="0">
                <a:solidFill>
                  <a:srgbClr val="FF0000"/>
                </a:solidFill>
                <a:latin typeface="Arial" panose="020B0604020202020204" pitchFamily="34" charset="0"/>
                <a:cs typeface="Arial" panose="020B0604020202020204" pitchFamily="34" charset="0"/>
              </a:rPr>
              <a:t>your letterhead</a:t>
            </a:r>
            <a:r>
              <a:rPr lang="en-US" dirty="0">
                <a:solidFill>
                  <a:srgbClr val="FF0000"/>
                </a:solidFill>
                <a:latin typeface="Arial" panose="020B0604020202020204" pitchFamily="34" charset="0"/>
                <a:cs typeface="Arial" panose="020B0604020202020204" pitchFamily="34" charset="0"/>
              </a:rPr>
              <a:t>.  </a:t>
            </a:r>
          </a:p>
        </p:txBody>
      </p:sp>
      <p:sp>
        <p:nvSpPr>
          <p:cNvPr id="13" name="Oval 12">
            <a:extLst>
              <a:ext uri="{FF2B5EF4-FFF2-40B4-BE49-F238E27FC236}">
                <a16:creationId xmlns:a16="http://schemas.microsoft.com/office/drawing/2014/main" id="{8A7F7D76-3676-4639-8866-2AB770FE1FF9}"/>
              </a:ext>
            </a:extLst>
          </p:cNvPr>
          <p:cNvSpPr/>
          <p:nvPr/>
        </p:nvSpPr>
        <p:spPr>
          <a:xfrm>
            <a:off x="1955146" y="4748609"/>
            <a:ext cx="1197429" cy="26125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78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439016"/>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Fees Based on Lump Sum</a:t>
            </a:r>
          </a:p>
        </p:txBody>
      </p:sp>
      <p:sp>
        <p:nvSpPr>
          <p:cNvPr id="3" name="TextBox 2">
            <a:extLst>
              <a:ext uri="{FF2B5EF4-FFF2-40B4-BE49-F238E27FC236}">
                <a16:creationId xmlns:a16="http://schemas.microsoft.com/office/drawing/2014/main" id="{4F09364E-E282-45F0-B26F-4B85842C8283}"/>
              </a:ext>
            </a:extLst>
          </p:cNvPr>
          <p:cNvSpPr txBox="1"/>
          <p:nvPr/>
        </p:nvSpPr>
        <p:spPr>
          <a:xfrm>
            <a:off x="185057" y="1640983"/>
            <a:ext cx="11821886" cy="190821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a contract is based on a percentage of the work completed and approved by the Fund, CMR will display one or more deliverables and the related lump sum amount.</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dirty="0"/>
          </a:p>
        </p:txBody>
      </p:sp>
      <p:pic>
        <p:nvPicPr>
          <p:cNvPr id="2" name="Picture 1">
            <a:extLst>
              <a:ext uri="{FF2B5EF4-FFF2-40B4-BE49-F238E27FC236}">
                <a16:creationId xmlns:a16="http://schemas.microsoft.com/office/drawing/2014/main" id="{C6732445-BBB0-4685-A255-742EBF450A76}"/>
              </a:ext>
            </a:extLst>
          </p:cNvPr>
          <p:cNvPicPr>
            <a:picLocks noChangeAspect="1"/>
          </p:cNvPicPr>
          <p:nvPr/>
        </p:nvPicPr>
        <p:blipFill>
          <a:blip r:embed="rId3"/>
          <a:stretch>
            <a:fillRect/>
          </a:stretch>
        </p:blipFill>
        <p:spPr>
          <a:xfrm>
            <a:off x="722572" y="2830157"/>
            <a:ext cx="10456279" cy="2702546"/>
          </a:xfrm>
          <a:prstGeom prst="rect">
            <a:avLst/>
          </a:prstGeom>
          <a:ln>
            <a:noFill/>
          </a:ln>
          <a:effectLst>
            <a:outerShdw blurRad="292100" dist="139700" dir="2700000" algn="tl" rotWithShape="0">
              <a:srgbClr val="333333">
                <a:alpha val="65000"/>
              </a:srgbClr>
            </a:outerShdw>
          </a:effectLst>
        </p:spPr>
      </p:pic>
      <p:sp>
        <p:nvSpPr>
          <p:cNvPr id="5" name="Oval 4">
            <a:extLst>
              <a:ext uri="{FF2B5EF4-FFF2-40B4-BE49-F238E27FC236}">
                <a16:creationId xmlns:a16="http://schemas.microsoft.com/office/drawing/2014/main" id="{2B31A0A7-784A-43AE-9C25-D93F5D8BB132}"/>
              </a:ext>
            </a:extLst>
          </p:cNvPr>
          <p:cNvSpPr/>
          <p:nvPr/>
        </p:nvSpPr>
        <p:spPr>
          <a:xfrm>
            <a:off x="2269397" y="3037113"/>
            <a:ext cx="1116059" cy="26125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54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5443" y="504330"/>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ECA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522514" y="1626581"/>
            <a:ext cx="11821886" cy="1415772"/>
          </a:xfrm>
          <a:prstGeom prst="rect">
            <a:avLst/>
          </a:prstGeom>
          <a:noFill/>
        </p:spPr>
        <p:txBody>
          <a:bodyPr wrap="square" rtlCol="0">
            <a:spAutoFit/>
          </a:bodyPr>
          <a:lstStyle/>
          <a:p>
            <a:r>
              <a:rPr lang="en-US" sz="3600" b="1" dirty="0"/>
              <a:t>There are three types of payment methods:</a:t>
            </a:r>
          </a:p>
          <a:p>
            <a:endParaRPr lang="en-US" sz="3200" b="1" dirty="0"/>
          </a:p>
          <a:p>
            <a:endParaRPr lang="en-US" dirty="0"/>
          </a:p>
        </p:txBody>
      </p:sp>
      <p:sp>
        <p:nvSpPr>
          <p:cNvPr id="5" name="TextBox 4">
            <a:extLst>
              <a:ext uri="{FF2B5EF4-FFF2-40B4-BE49-F238E27FC236}">
                <a16:creationId xmlns:a16="http://schemas.microsoft.com/office/drawing/2014/main" id="{A8D03C4A-79AF-488B-8C59-E01E4734FD4C}"/>
              </a:ext>
            </a:extLst>
          </p:cNvPr>
          <p:cNvSpPr txBox="1"/>
          <p:nvPr/>
        </p:nvSpPr>
        <p:spPr>
          <a:xfrm>
            <a:off x="1208313" y="2644758"/>
            <a:ext cx="10613573" cy="3539430"/>
          </a:xfrm>
          <a:prstGeom prst="rect">
            <a:avLst/>
          </a:prstGeom>
          <a:noFill/>
        </p:spPr>
        <p:txBody>
          <a:bodyPr wrap="square" rtlCol="0">
            <a:spAutoFit/>
          </a:bodyPr>
          <a:lstStyle/>
          <a:p>
            <a:pPr marL="285750" lvl="0" indent="-28575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Direct Labor times an Overhead Multiplier</a:t>
            </a:r>
          </a:p>
          <a:p>
            <a:pPr marL="285750" lvl="0" indent="-285750">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Lump Sum amount based on percentage of work completed</a:t>
            </a:r>
          </a:p>
          <a:p>
            <a:pPr marL="285750" lvl="0" indent="-285750">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Actual cost based on the invoice(s) from sub-consultant plus a markup</a:t>
            </a:r>
          </a:p>
        </p:txBody>
      </p:sp>
    </p:spTree>
    <p:extLst>
      <p:ext uri="{BB962C8B-B14F-4D97-AF65-F5344CB8AC3E}">
        <p14:creationId xmlns:p14="http://schemas.microsoft.com/office/powerpoint/2010/main" val="20879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5443" y="395473"/>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ECA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644975" y="1849789"/>
            <a:ext cx="11541581" cy="413959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ECA Tab is used to request payment for Extra Compensation Authorizations (ECAs).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an ECA is not showing on the CMR System, go to the Extra Compensation Authorization System to verify that the ECA has been approved.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approved, and the ECA is not showing in CMR, please contact your coordinator.</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Schedule A attached to the approved ECA Letter will indicate the payment method.</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the ECA in whole, or in part, is based on a lump sum amount then you may bill based on the percentage of the work completed.</a:t>
            </a:r>
          </a:p>
          <a:p>
            <a:pPr marL="571500" indent="-571500">
              <a:buFont typeface="Arial" panose="020B0604020202020204" pitchFamily="34" charset="0"/>
              <a:buChar char="•"/>
            </a:pPr>
            <a:endParaRPr lang="en-US" sz="2500" dirty="0"/>
          </a:p>
          <a:p>
            <a:endParaRPr lang="en-US" dirty="0"/>
          </a:p>
        </p:txBody>
      </p:sp>
      <p:sp>
        <p:nvSpPr>
          <p:cNvPr id="4" name="TextBox 3">
            <a:extLst>
              <a:ext uri="{FF2B5EF4-FFF2-40B4-BE49-F238E27FC236}">
                <a16:creationId xmlns:a16="http://schemas.microsoft.com/office/drawing/2014/main" id="{80A3EF02-3E3F-4904-AC7F-DDF605E493F9}"/>
              </a:ext>
            </a:extLst>
          </p:cNvPr>
          <p:cNvSpPr txBox="1"/>
          <p:nvPr/>
        </p:nvSpPr>
        <p:spPr>
          <a:xfrm>
            <a:off x="3799113" y="6476437"/>
            <a:ext cx="4746172"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ECA Tab Example On Next Slide </a:t>
            </a:r>
          </a:p>
        </p:txBody>
      </p:sp>
    </p:spTree>
    <p:extLst>
      <p:ext uri="{BB962C8B-B14F-4D97-AF65-F5344CB8AC3E}">
        <p14:creationId xmlns:p14="http://schemas.microsoft.com/office/powerpoint/2010/main" val="195616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8164" y="210692"/>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ECA Tab</a:t>
            </a:r>
          </a:p>
        </p:txBody>
      </p:sp>
      <p:pic>
        <p:nvPicPr>
          <p:cNvPr id="2" name="Picture 1">
            <a:extLst>
              <a:ext uri="{FF2B5EF4-FFF2-40B4-BE49-F238E27FC236}">
                <a16:creationId xmlns:a16="http://schemas.microsoft.com/office/drawing/2014/main" id="{56272A25-155A-46E5-A91E-849564FBD579}"/>
              </a:ext>
            </a:extLst>
          </p:cNvPr>
          <p:cNvPicPr>
            <a:picLocks noChangeAspect="1"/>
          </p:cNvPicPr>
          <p:nvPr/>
        </p:nvPicPr>
        <p:blipFill rotWithShape="1">
          <a:blip r:embed="rId3"/>
          <a:srcRect t="25064" r="11656" b="21264"/>
          <a:stretch/>
        </p:blipFill>
        <p:spPr>
          <a:xfrm>
            <a:off x="1219484" y="3684987"/>
            <a:ext cx="9916243" cy="268052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BB88AD8-4973-43EA-9401-E9296A3F39E1}"/>
              </a:ext>
            </a:extLst>
          </p:cNvPr>
          <p:cNvSpPr txBox="1"/>
          <p:nvPr/>
        </p:nvSpPr>
        <p:spPr>
          <a:xfrm>
            <a:off x="168729" y="1067779"/>
            <a:ext cx="11854542" cy="3447098"/>
          </a:xfrm>
          <a:prstGeom prst="rect">
            <a:avLst/>
          </a:prstGeom>
          <a:noFill/>
        </p:spPr>
        <p:txBody>
          <a:bodyPr wrap="square" rtlCol="0">
            <a:spAutoFit/>
          </a:bodyPr>
          <a:lstStyle/>
          <a:p>
            <a:pPr marL="342900" indent="-342900">
              <a:buAutoNum type="arabicPeriod"/>
            </a:pPr>
            <a:r>
              <a:rPr lang="en-US" sz="1600" dirty="0">
                <a:latin typeface="Arial" panose="020B0604020202020204" pitchFamily="34" charset="0"/>
                <a:cs typeface="Arial" panose="020B0604020202020204" pitchFamily="34" charset="0"/>
              </a:rPr>
              <a:t>If the payment method is Direct Labor, you will need to select the name of the person from the drop down menu.</a:t>
            </a:r>
          </a:p>
          <a:p>
            <a:pPr marL="342900" indent="-342900">
              <a:buAutoNum type="arabicPeriod"/>
            </a:pPr>
            <a:endParaRPr lang="en-US" sz="1600" dirty="0">
              <a:latin typeface="Arial" panose="020B0604020202020204" pitchFamily="34" charset="0"/>
              <a:cs typeface="Arial" panose="020B0604020202020204" pitchFamily="34" charset="0"/>
            </a:endParaRPr>
          </a:p>
          <a:p>
            <a:pPr marL="342900" indent="-342900">
              <a:buAutoNum type="arabicPeriod"/>
            </a:pPr>
            <a:r>
              <a:rPr lang="en-US" sz="1600" dirty="0">
                <a:latin typeface="Arial" panose="020B0604020202020204" pitchFamily="34" charset="0"/>
                <a:cs typeface="Arial" panose="020B0604020202020204" pitchFamily="34" charset="0"/>
              </a:rPr>
              <a:t>Enter the Start &amp; End Date of period being billed.</a:t>
            </a:r>
          </a:p>
          <a:p>
            <a:pPr marL="342900" indent="-342900">
              <a:buAutoNum type="arabicPeriod"/>
            </a:pPr>
            <a:endParaRPr lang="en-US" sz="1600" dirty="0">
              <a:latin typeface="Arial" panose="020B0604020202020204" pitchFamily="34" charset="0"/>
              <a:cs typeface="Arial" panose="020B0604020202020204" pitchFamily="34" charset="0"/>
            </a:endParaRPr>
          </a:p>
          <a:p>
            <a:pPr marL="342900" indent="-342900">
              <a:buAutoNum type="arabicPeriod"/>
            </a:pPr>
            <a:r>
              <a:rPr lang="en-US" sz="1600" dirty="0">
                <a:latin typeface="Arial" panose="020B0604020202020204" pitchFamily="34" charset="0"/>
                <a:cs typeface="Arial" panose="020B0604020202020204" pitchFamily="34" charset="0"/>
              </a:rPr>
              <a:t>Enter the labor rate (not billing rate).</a:t>
            </a:r>
          </a:p>
          <a:p>
            <a:pPr marL="342900" indent="-342900">
              <a:buAutoNum type="arabicPeriod"/>
            </a:pPr>
            <a:endParaRPr lang="en-US" sz="1600" dirty="0">
              <a:latin typeface="Arial" panose="020B0604020202020204" pitchFamily="34" charset="0"/>
              <a:cs typeface="Arial" panose="020B0604020202020204" pitchFamily="34" charset="0"/>
            </a:endParaRPr>
          </a:p>
          <a:p>
            <a:pPr marL="342900" indent="-342900">
              <a:buAutoNum type="arabicPeriod"/>
            </a:pPr>
            <a:r>
              <a:rPr lang="en-US" sz="1600" dirty="0">
                <a:latin typeface="Arial" panose="020B0604020202020204" pitchFamily="34" charset="0"/>
                <a:cs typeface="Arial" panose="020B0604020202020204" pitchFamily="34" charset="0"/>
              </a:rPr>
              <a:t>Enter the number of hours worked.</a:t>
            </a:r>
          </a:p>
          <a:p>
            <a:pPr marL="342900" indent="-342900">
              <a:buAutoNum type="arabicPeriod"/>
            </a:pPr>
            <a:endParaRPr lang="en-US" sz="1600" dirty="0">
              <a:latin typeface="Arial" panose="020B0604020202020204" pitchFamily="34" charset="0"/>
              <a:cs typeface="Arial" panose="020B0604020202020204" pitchFamily="34" charset="0"/>
            </a:endParaRPr>
          </a:p>
          <a:p>
            <a:pPr marL="342900" indent="-342900">
              <a:buAutoNum type="arabicPeriod"/>
            </a:pPr>
            <a:r>
              <a:rPr lang="en-US" sz="1600" dirty="0">
                <a:latin typeface="Arial" panose="020B0604020202020204" pitchFamily="34" charset="0"/>
                <a:cs typeface="Arial" panose="020B0604020202020204" pitchFamily="34" charset="0"/>
              </a:rPr>
              <a:t>Once this information is entered, the system will calculate the cost.</a:t>
            </a:r>
          </a:p>
          <a:p>
            <a:pPr marL="342900" indent="-342900">
              <a:buAutoNum type="arabicPeriod"/>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342900" indent="-342900">
              <a:buAutoNum type="arabicPeriod"/>
            </a:pPr>
            <a:endParaRPr lang="en-US" sz="1400" dirty="0">
              <a:latin typeface="Arial" panose="020B0604020202020204" pitchFamily="34" charset="0"/>
              <a:cs typeface="Arial" panose="020B0604020202020204" pitchFamily="34" charset="0"/>
            </a:endParaRPr>
          </a:p>
          <a:p>
            <a:pPr marL="342900" indent="-342900">
              <a:buAutoNum type="arabicPeriod"/>
            </a:pPr>
            <a:endParaRPr lang="en-US" dirty="0"/>
          </a:p>
        </p:txBody>
      </p:sp>
      <p:sp>
        <p:nvSpPr>
          <p:cNvPr id="10" name="Oval 9">
            <a:extLst>
              <a:ext uri="{FF2B5EF4-FFF2-40B4-BE49-F238E27FC236}">
                <a16:creationId xmlns:a16="http://schemas.microsoft.com/office/drawing/2014/main" id="{064D5ACF-9F8D-4B0F-BE8F-7BE46390F6A8}"/>
              </a:ext>
            </a:extLst>
          </p:cNvPr>
          <p:cNvSpPr/>
          <p:nvPr/>
        </p:nvSpPr>
        <p:spPr>
          <a:xfrm>
            <a:off x="3558703" y="3698508"/>
            <a:ext cx="479397" cy="28762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FF521BC-35DA-4882-9E63-06E0F0CFE07A}"/>
              </a:ext>
            </a:extLst>
          </p:cNvPr>
          <p:cNvSpPr/>
          <p:nvPr/>
        </p:nvSpPr>
        <p:spPr>
          <a:xfrm>
            <a:off x="3798401" y="5605257"/>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2" name="Oval 11">
            <a:extLst>
              <a:ext uri="{FF2B5EF4-FFF2-40B4-BE49-F238E27FC236}">
                <a16:creationId xmlns:a16="http://schemas.microsoft.com/office/drawing/2014/main" id="{116E620E-54A0-42BE-9A5A-C111105400B9}"/>
              </a:ext>
            </a:extLst>
          </p:cNvPr>
          <p:cNvSpPr/>
          <p:nvPr/>
        </p:nvSpPr>
        <p:spPr>
          <a:xfrm>
            <a:off x="5740970" y="5926520"/>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3" name="Oval 12">
            <a:extLst>
              <a:ext uri="{FF2B5EF4-FFF2-40B4-BE49-F238E27FC236}">
                <a16:creationId xmlns:a16="http://schemas.microsoft.com/office/drawing/2014/main" id="{AE43C784-01C1-42E2-9E2E-C77A22DE9CD2}"/>
              </a:ext>
            </a:extLst>
          </p:cNvPr>
          <p:cNvSpPr/>
          <p:nvPr/>
        </p:nvSpPr>
        <p:spPr>
          <a:xfrm>
            <a:off x="5066942" y="5037645"/>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4" name="Oval 13">
            <a:extLst>
              <a:ext uri="{FF2B5EF4-FFF2-40B4-BE49-F238E27FC236}">
                <a16:creationId xmlns:a16="http://schemas.microsoft.com/office/drawing/2014/main" id="{020C2133-0D67-4B8A-99E9-E7EDDB79C5CD}"/>
              </a:ext>
            </a:extLst>
          </p:cNvPr>
          <p:cNvSpPr/>
          <p:nvPr/>
        </p:nvSpPr>
        <p:spPr>
          <a:xfrm>
            <a:off x="6013054" y="5037645"/>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5" name="Oval 14">
            <a:extLst>
              <a:ext uri="{FF2B5EF4-FFF2-40B4-BE49-F238E27FC236}">
                <a16:creationId xmlns:a16="http://schemas.microsoft.com/office/drawing/2014/main" id="{780A2572-7EEF-4712-A8C4-AB380477913E}"/>
              </a:ext>
            </a:extLst>
          </p:cNvPr>
          <p:cNvSpPr/>
          <p:nvPr/>
        </p:nvSpPr>
        <p:spPr>
          <a:xfrm>
            <a:off x="7511988" y="5037645"/>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3" name="Oval 2">
            <a:extLst>
              <a:ext uri="{FF2B5EF4-FFF2-40B4-BE49-F238E27FC236}">
                <a16:creationId xmlns:a16="http://schemas.microsoft.com/office/drawing/2014/main" id="{D0B6D38A-2DAD-4F7F-AEFA-ED1C6D319038}"/>
              </a:ext>
            </a:extLst>
          </p:cNvPr>
          <p:cNvSpPr/>
          <p:nvPr/>
        </p:nvSpPr>
        <p:spPr>
          <a:xfrm>
            <a:off x="8447674" y="1558728"/>
            <a:ext cx="2394498" cy="187027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Please attach all Supporting Documentation.</a:t>
            </a:r>
          </a:p>
        </p:txBody>
      </p:sp>
    </p:spTree>
    <p:extLst>
      <p:ext uri="{BB962C8B-B14F-4D97-AF65-F5344CB8AC3E}">
        <p14:creationId xmlns:p14="http://schemas.microsoft.com/office/powerpoint/2010/main" val="300707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5443" y="384587"/>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ECA: Field Order and Change Orders</a:t>
            </a:r>
          </a:p>
        </p:txBody>
      </p:sp>
      <p:sp>
        <p:nvSpPr>
          <p:cNvPr id="5" name="TextBox 4">
            <a:extLst>
              <a:ext uri="{FF2B5EF4-FFF2-40B4-BE49-F238E27FC236}">
                <a16:creationId xmlns:a16="http://schemas.microsoft.com/office/drawing/2014/main" id="{9D7025D7-135F-4670-9B5A-EC17536D6814}"/>
              </a:ext>
            </a:extLst>
          </p:cNvPr>
          <p:cNvSpPr txBox="1"/>
          <p:nvPr/>
        </p:nvSpPr>
        <p:spPr>
          <a:xfrm>
            <a:off x="383719" y="1836607"/>
            <a:ext cx="11413673" cy="4370427"/>
          </a:xfrm>
          <a:prstGeom prst="rect">
            <a:avLst/>
          </a:prstGeom>
          <a:noFill/>
        </p:spPr>
        <p:txBody>
          <a:bodyPr wrap="square" rtlCol="0">
            <a:spAutoFit/>
          </a:bodyPr>
          <a:lstStyle/>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Approved Field Orders and Change Orders are paid based on the percent of work complete.   </a:t>
            </a:r>
          </a:p>
          <a:p>
            <a:endParaRPr lang="en-US" sz="2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The fee may not be exactly 5% of the total change order or field order as only a portion of the work may be approved for reimbursement to the consultant.  </a:t>
            </a:r>
          </a:p>
          <a:p>
            <a:pPr marL="571500" indent="-5715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Only the reimbursable portion of the fee will be shown on these tabs.</a:t>
            </a:r>
          </a:p>
          <a:p>
            <a:endParaRPr lang="en-US" sz="2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Fees on Change Orders are designated with a number starting with a “8”.  </a:t>
            </a:r>
          </a:p>
          <a:p>
            <a:pPr marL="571500" indent="-5715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Fees on Field Orders are designated with a number starting with a “9”.</a:t>
            </a:r>
          </a:p>
          <a:p>
            <a:pPr marL="571500" indent="-5715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000" dirty="0">
                <a:latin typeface="Arial" panose="020B0604020202020204" pitchFamily="34" charset="0"/>
                <a:cs typeface="Arial" panose="020B0604020202020204" pitchFamily="34" charset="0"/>
              </a:rPr>
              <a:t>To see details of the Change/Field Order, you may click on the hyperlinked Change/Field Order Number.</a:t>
            </a:r>
          </a:p>
          <a:p>
            <a:endParaRPr lang="en-US" dirty="0"/>
          </a:p>
        </p:txBody>
      </p:sp>
      <p:sp>
        <p:nvSpPr>
          <p:cNvPr id="6" name="TextBox 5">
            <a:extLst>
              <a:ext uri="{FF2B5EF4-FFF2-40B4-BE49-F238E27FC236}">
                <a16:creationId xmlns:a16="http://schemas.microsoft.com/office/drawing/2014/main" id="{DCB97AAE-6F65-4B6B-93A8-9F198247E99C}"/>
              </a:ext>
            </a:extLst>
          </p:cNvPr>
          <p:cNvSpPr txBox="1"/>
          <p:nvPr/>
        </p:nvSpPr>
        <p:spPr>
          <a:xfrm>
            <a:off x="2656114" y="6428727"/>
            <a:ext cx="6934200"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Field Order &amp; Change Order Tab Examples On Next Two Slides </a:t>
            </a:r>
          </a:p>
        </p:txBody>
      </p:sp>
    </p:spTree>
    <p:extLst>
      <p:ext uri="{BB962C8B-B14F-4D97-AF65-F5344CB8AC3E}">
        <p14:creationId xmlns:p14="http://schemas.microsoft.com/office/powerpoint/2010/main" val="408547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5443" y="384587"/>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ECA: Field Order and Change Orders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40D0B917-476A-4204-A26F-670699991302}"/>
              </a:ext>
            </a:extLst>
          </p:cNvPr>
          <p:cNvSpPr txBox="1"/>
          <p:nvPr/>
        </p:nvSpPr>
        <p:spPr>
          <a:xfrm>
            <a:off x="179613" y="1431622"/>
            <a:ext cx="11821886" cy="984885"/>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0190CC24-29D4-472D-8FA0-8F4AC443ED46}"/>
              </a:ext>
            </a:extLst>
          </p:cNvPr>
          <p:cNvPicPr>
            <a:picLocks noChangeAspect="1"/>
          </p:cNvPicPr>
          <p:nvPr/>
        </p:nvPicPr>
        <p:blipFill>
          <a:blip r:embed="rId3"/>
          <a:stretch>
            <a:fillRect/>
          </a:stretch>
        </p:blipFill>
        <p:spPr>
          <a:xfrm>
            <a:off x="386442" y="1354799"/>
            <a:ext cx="9290957" cy="497504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A06C6B30-F8ED-4DF0-99DE-76FE817CA5C5}"/>
              </a:ext>
            </a:extLst>
          </p:cNvPr>
          <p:cNvPicPr>
            <a:picLocks noChangeAspect="1"/>
          </p:cNvPicPr>
          <p:nvPr/>
        </p:nvPicPr>
        <p:blipFill>
          <a:blip r:embed="rId4"/>
          <a:stretch>
            <a:fillRect/>
          </a:stretch>
        </p:blipFill>
        <p:spPr>
          <a:xfrm>
            <a:off x="4270341" y="4256160"/>
            <a:ext cx="7649518" cy="2134537"/>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7E794453-46CB-4252-B818-C03952884F3C}"/>
              </a:ext>
            </a:extLst>
          </p:cNvPr>
          <p:cNvSpPr/>
          <p:nvPr/>
        </p:nvSpPr>
        <p:spPr>
          <a:xfrm>
            <a:off x="521588" y="2904897"/>
            <a:ext cx="371041" cy="1757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18060ED3-77EC-4EFE-BF67-6D157006A9C8}"/>
              </a:ext>
            </a:extLst>
          </p:cNvPr>
          <p:cNvCxnSpPr>
            <a:stCxn id="8" idx="5"/>
          </p:cNvCxnSpPr>
          <p:nvPr/>
        </p:nvCxnSpPr>
        <p:spPr>
          <a:xfrm>
            <a:off x="838291" y="3054918"/>
            <a:ext cx="3548652" cy="29866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AA25E8F8-ADB5-4EF5-9BC5-1115A235FC06}"/>
              </a:ext>
            </a:extLst>
          </p:cNvPr>
          <p:cNvSpPr/>
          <p:nvPr/>
        </p:nvSpPr>
        <p:spPr>
          <a:xfrm>
            <a:off x="3167743" y="1446236"/>
            <a:ext cx="925286" cy="2846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AA989B-D1AE-42A9-B883-0302CED0D32E}"/>
              </a:ext>
            </a:extLst>
          </p:cNvPr>
          <p:cNvSpPr txBox="1"/>
          <p:nvPr/>
        </p:nvSpPr>
        <p:spPr>
          <a:xfrm>
            <a:off x="2993570" y="6428727"/>
            <a:ext cx="6596744"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Field Order &amp; Change Order Tab Examples On Next Slide </a:t>
            </a:r>
          </a:p>
        </p:txBody>
      </p:sp>
    </p:spTree>
    <p:extLst>
      <p:ext uri="{BB962C8B-B14F-4D97-AF65-F5344CB8AC3E}">
        <p14:creationId xmlns:p14="http://schemas.microsoft.com/office/powerpoint/2010/main" val="318509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84C82-A8E5-4FE8-BC96-80B12D246628}"/>
              </a:ext>
            </a:extLst>
          </p:cNvPr>
          <p:cNvSpPr>
            <a:spLocks noGrp="1"/>
          </p:cNvSpPr>
          <p:nvPr>
            <p:ph type="title"/>
          </p:nvPr>
        </p:nvSpPr>
        <p:spPr>
          <a:xfrm>
            <a:off x="0" y="388809"/>
            <a:ext cx="12192000" cy="1143000"/>
          </a:xfrm>
          <a:solidFill>
            <a:schemeClr val="accent1">
              <a:lumMod val="20000"/>
              <a:lumOff val="80000"/>
              <a:alpha val="49000"/>
            </a:schemeClr>
          </a:solidFill>
        </p:spPr>
        <p:txBody>
          <a:bodyPr>
            <a:noAutofit/>
          </a:bodyPr>
          <a:lstStyle/>
          <a:p>
            <a:r>
              <a:rPr lang="en-US" sz="6000" dirty="0"/>
              <a:t>First Step…</a:t>
            </a:r>
          </a:p>
        </p:txBody>
      </p:sp>
      <p:sp>
        <p:nvSpPr>
          <p:cNvPr id="18" name="TextBox 17">
            <a:extLst>
              <a:ext uri="{FF2B5EF4-FFF2-40B4-BE49-F238E27FC236}">
                <a16:creationId xmlns:a16="http://schemas.microsoft.com/office/drawing/2014/main" id="{7257C92C-29E7-4D86-A397-CC59405C3544}"/>
              </a:ext>
            </a:extLst>
          </p:cNvPr>
          <p:cNvSpPr txBox="1"/>
          <p:nvPr/>
        </p:nvSpPr>
        <p:spPr>
          <a:xfrm>
            <a:off x="533400" y="2171612"/>
            <a:ext cx="11538857" cy="4524315"/>
          </a:xfrm>
          <a:prstGeom prst="rect">
            <a:avLst/>
          </a:prstGeom>
          <a:noFill/>
        </p:spPr>
        <p:txBody>
          <a:bodyPr wrap="square" rtlCol="0">
            <a:spAutoFit/>
          </a:bodyPr>
          <a:lstStyle/>
          <a:p>
            <a:pPr marL="514350" indent="-514350">
              <a:buFont typeface="+mj-lt"/>
              <a:buAutoNum type="arabicPeriod"/>
            </a:pPr>
            <a:r>
              <a:rPr lang="en-US" sz="2800" dirty="0">
                <a:solidFill>
                  <a:schemeClr val="bg1"/>
                </a:solidFill>
                <a:latin typeface="Arial" panose="020B0604020202020204" pitchFamily="34" charset="0"/>
                <a:cs typeface="Arial" panose="020B0604020202020204" pitchFamily="34" charset="0"/>
              </a:rPr>
              <a:t>Complete and submit a CMR Access Request Form.</a:t>
            </a:r>
          </a:p>
          <a:p>
            <a:endParaRPr lang="en-US" sz="2800" dirty="0">
              <a:solidFill>
                <a:schemeClr val="bg1"/>
              </a:solidFill>
              <a:latin typeface="Arial" panose="020B0604020202020204" pitchFamily="34" charset="0"/>
              <a:cs typeface="Arial" panose="020B0604020202020204" pitchFamily="34" charset="0"/>
            </a:endParaRPr>
          </a:p>
          <a:p>
            <a:pPr lvl="1"/>
            <a:r>
              <a:rPr lang="en-US" sz="2800" b="1" dirty="0">
                <a:solidFill>
                  <a:schemeClr val="bg1"/>
                </a:solidFill>
                <a:latin typeface="Arial" panose="020B0604020202020204" pitchFamily="34" charset="0"/>
                <a:cs typeface="Arial" panose="020B0604020202020204" pitchFamily="34" charset="0"/>
              </a:rPr>
              <a:t>This form can be found on the State University Construction Fund (SUCF) Website</a:t>
            </a:r>
            <a:r>
              <a:rPr lang="en-US" sz="28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hlinkClick r:id="rId3"/>
              </a:rPr>
              <a:t>www.sucf.suny.edu</a:t>
            </a:r>
            <a:r>
              <a:rPr lang="en-US" sz="2000"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under Resources / Forms / CMR Access Request Form (Contractor and Consultant)</a:t>
            </a:r>
          </a:p>
          <a:p>
            <a:pPr lvl="1"/>
            <a:r>
              <a:rPr lang="en-US" sz="2800" dirty="0">
                <a:solidFill>
                  <a:schemeClr val="bg1"/>
                </a:solidFill>
                <a:latin typeface="Arial" panose="020B0604020202020204" pitchFamily="34" charset="0"/>
                <a:cs typeface="Arial" panose="020B0604020202020204" pitchFamily="34" charset="0"/>
              </a:rPr>
              <a:t> </a:t>
            </a:r>
          </a:p>
          <a:p>
            <a:pPr lvl="1"/>
            <a:r>
              <a:rPr lang="en-US" sz="2000" b="1" i="1" dirty="0">
                <a:solidFill>
                  <a:schemeClr val="bg1"/>
                </a:solidFill>
                <a:latin typeface="Arial" panose="020B0604020202020204" pitchFamily="34" charset="0"/>
                <a:cs typeface="Arial" panose="020B0604020202020204" pitchFamily="34" charset="0"/>
              </a:rPr>
              <a:t>If you haven’t already submitted this form, please contact your Fund Coordinator.</a:t>
            </a:r>
          </a:p>
          <a:p>
            <a:pPr marL="514350" indent="-514350">
              <a:buFont typeface="+mj-lt"/>
              <a:buAutoNum type="arabicPeriod"/>
            </a:pPr>
            <a:endParaRPr lang="en-US" sz="1600" b="1" dirty="0">
              <a:solidFill>
                <a:schemeClr val="bg1"/>
              </a:solidFill>
              <a:latin typeface="Arial" panose="020B0604020202020204" pitchFamily="34" charset="0"/>
              <a:cs typeface="Arial" panose="020B0604020202020204" pitchFamily="34" charset="0"/>
            </a:endParaRPr>
          </a:p>
          <a:p>
            <a:endParaRPr lang="en-US" sz="2800" dirty="0">
              <a:solidFill>
                <a:srgbClr val="FFFF00"/>
              </a:solidFill>
              <a:latin typeface="Arial" panose="020B0604020202020204" pitchFamily="34" charset="0"/>
              <a:cs typeface="Arial" panose="020B0604020202020204" pitchFamily="34" charset="0"/>
            </a:endParaRPr>
          </a:p>
          <a:p>
            <a:pPr algn="ctr"/>
            <a:r>
              <a:rPr lang="en-US" sz="2800" dirty="0">
                <a:solidFill>
                  <a:srgbClr val="FFFF00"/>
                </a:solidFill>
                <a:latin typeface="Arial" panose="020B0604020202020204" pitchFamily="34" charset="0"/>
                <a:cs typeface="Arial" panose="020B0604020202020204" pitchFamily="34" charset="0"/>
              </a:rPr>
              <a:t>The next slide will show you the payment process overview.</a:t>
            </a:r>
          </a:p>
          <a:p>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38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5443" y="384587"/>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ECA: Field Order and Change Orders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40D0B917-476A-4204-A26F-670699991302}"/>
              </a:ext>
            </a:extLst>
          </p:cNvPr>
          <p:cNvSpPr txBox="1"/>
          <p:nvPr/>
        </p:nvSpPr>
        <p:spPr>
          <a:xfrm>
            <a:off x="179613" y="1431622"/>
            <a:ext cx="11821886" cy="984885"/>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7531B155-7A69-42CE-9EE8-898DE7DD6615}"/>
              </a:ext>
            </a:extLst>
          </p:cNvPr>
          <p:cNvPicPr>
            <a:picLocks noChangeAspect="1"/>
          </p:cNvPicPr>
          <p:nvPr/>
        </p:nvPicPr>
        <p:blipFill>
          <a:blip r:embed="rId3"/>
          <a:stretch>
            <a:fillRect/>
          </a:stretch>
        </p:blipFill>
        <p:spPr>
          <a:xfrm>
            <a:off x="210890" y="1218061"/>
            <a:ext cx="9959728" cy="5430758"/>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7E794453-46CB-4252-B818-C03952884F3C}"/>
              </a:ext>
            </a:extLst>
          </p:cNvPr>
          <p:cNvSpPr/>
          <p:nvPr/>
        </p:nvSpPr>
        <p:spPr>
          <a:xfrm>
            <a:off x="346034" y="5587500"/>
            <a:ext cx="371041" cy="17576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AAFA4BC-CE2D-48D7-9F87-B15EA75D8808}"/>
              </a:ext>
            </a:extLst>
          </p:cNvPr>
          <p:cNvPicPr>
            <a:picLocks noChangeAspect="1"/>
          </p:cNvPicPr>
          <p:nvPr/>
        </p:nvPicPr>
        <p:blipFill rotWithShape="1">
          <a:blip r:embed="rId4"/>
          <a:srcRect r="25714" b="-7754"/>
          <a:stretch/>
        </p:blipFill>
        <p:spPr>
          <a:xfrm>
            <a:off x="6370760" y="2705158"/>
            <a:ext cx="5821240" cy="2262475"/>
          </a:xfrm>
          <a:prstGeom prst="rect">
            <a:avLst/>
          </a:prstGeom>
          <a:ln>
            <a:noFill/>
          </a:ln>
          <a:effectLst>
            <a:outerShdw blurRad="292100" dist="139700" dir="2700000" algn="tl" rotWithShape="0">
              <a:srgbClr val="333333">
                <a:alpha val="65000"/>
              </a:srgbClr>
            </a:outerShdw>
          </a:effectLst>
        </p:spPr>
      </p:pic>
      <p:cxnSp>
        <p:nvCxnSpPr>
          <p:cNvPr id="10" name="Straight Arrow Connector 9">
            <a:extLst>
              <a:ext uri="{FF2B5EF4-FFF2-40B4-BE49-F238E27FC236}">
                <a16:creationId xmlns:a16="http://schemas.microsoft.com/office/drawing/2014/main" id="{18060ED3-77EC-4EFE-BF67-6D157006A9C8}"/>
              </a:ext>
            </a:extLst>
          </p:cNvPr>
          <p:cNvCxnSpPr>
            <a:cxnSpLocks/>
          </p:cNvCxnSpPr>
          <p:nvPr/>
        </p:nvCxnSpPr>
        <p:spPr>
          <a:xfrm flipV="1">
            <a:off x="748352" y="4691743"/>
            <a:ext cx="5622408" cy="10259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044128E7-6F23-46EB-896A-809583E76C71}"/>
              </a:ext>
            </a:extLst>
          </p:cNvPr>
          <p:cNvSpPr/>
          <p:nvPr/>
        </p:nvSpPr>
        <p:spPr>
          <a:xfrm>
            <a:off x="2351314" y="1315552"/>
            <a:ext cx="925286" cy="2846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4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395077"/>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Site Representative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AD5808AE-D631-4968-B3C0-0F870D9F15DC}"/>
              </a:ext>
            </a:extLst>
          </p:cNvPr>
          <p:cNvSpPr txBox="1"/>
          <p:nvPr/>
        </p:nvSpPr>
        <p:spPr>
          <a:xfrm>
            <a:off x="179613" y="1282616"/>
            <a:ext cx="11821886" cy="4062651"/>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Each Site Representative’s approved rate and mark-up will be shown when you click on the “Architect” link. </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Enter the Start and End Date worked.</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Submit hours worked.</a:t>
            </a:r>
          </a:p>
          <a:p>
            <a:pPr marL="457200" indent="-457200">
              <a:buFont typeface="+mj-lt"/>
              <a:buAutoNum type="arabicPeriod"/>
            </a:pPr>
            <a:endParaRPr lang="en-US" sz="2000" b="1"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Attach the time sheets, as proof of hours worked, in the Attachment Tab with your payment request.</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AEC5F897-84F5-4E45-818B-4FA039C6C0EA}"/>
              </a:ext>
            </a:extLst>
          </p:cNvPr>
          <p:cNvPicPr>
            <a:picLocks noChangeAspect="1"/>
          </p:cNvPicPr>
          <p:nvPr/>
        </p:nvPicPr>
        <p:blipFill>
          <a:blip r:embed="rId3"/>
          <a:stretch>
            <a:fillRect/>
          </a:stretch>
        </p:blipFill>
        <p:spPr>
          <a:xfrm>
            <a:off x="121614" y="4133669"/>
            <a:ext cx="11937884" cy="2602139"/>
          </a:xfrm>
          <a:prstGeom prst="rect">
            <a:avLst/>
          </a:prstGeom>
          <a:ln>
            <a:noFill/>
          </a:ln>
          <a:effectLst>
            <a:outerShdw blurRad="292100" dist="139700" dir="2700000" algn="tl" rotWithShape="0">
              <a:srgbClr val="333333">
                <a:alpha val="65000"/>
              </a:srgbClr>
            </a:outerShdw>
          </a:effectLst>
        </p:spPr>
      </p:pic>
      <p:sp>
        <p:nvSpPr>
          <p:cNvPr id="8" name="Oval 7">
            <a:extLst>
              <a:ext uri="{FF2B5EF4-FFF2-40B4-BE49-F238E27FC236}">
                <a16:creationId xmlns:a16="http://schemas.microsoft.com/office/drawing/2014/main" id="{AA1BF48C-B064-4FC1-A1A6-AF3CDAB016B1}"/>
              </a:ext>
            </a:extLst>
          </p:cNvPr>
          <p:cNvSpPr/>
          <p:nvPr/>
        </p:nvSpPr>
        <p:spPr>
          <a:xfrm>
            <a:off x="756502" y="5133479"/>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0" name="Oval 9">
            <a:extLst>
              <a:ext uri="{FF2B5EF4-FFF2-40B4-BE49-F238E27FC236}">
                <a16:creationId xmlns:a16="http://schemas.microsoft.com/office/drawing/2014/main" id="{F5BBDA8F-72AC-440B-B0A0-4E58AF8B8C67}"/>
              </a:ext>
            </a:extLst>
          </p:cNvPr>
          <p:cNvSpPr/>
          <p:nvPr/>
        </p:nvSpPr>
        <p:spPr>
          <a:xfrm>
            <a:off x="5050978" y="5988002"/>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2" name="Oval 11">
            <a:extLst>
              <a:ext uri="{FF2B5EF4-FFF2-40B4-BE49-F238E27FC236}">
                <a16:creationId xmlns:a16="http://schemas.microsoft.com/office/drawing/2014/main" id="{15F4D831-E785-4B0D-A356-6A099D8BF34E}"/>
              </a:ext>
            </a:extLst>
          </p:cNvPr>
          <p:cNvSpPr/>
          <p:nvPr/>
        </p:nvSpPr>
        <p:spPr>
          <a:xfrm>
            <a:off x="4602799" y="5113614"/>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3" name="Oval 12">
            <a:extLst>
              <a:ext uri="{FF2B5EF4-FFF2-40B4-BE49-F238E27FC236}">
                <a16:creationId xmlns:a16="http://schemas.microsoft.com/office/drawing/2014/main" id="{8BD6BC65-C883-4966-9930-E6A6997B3929}"/>
              </a:ext>
            </a:extLst>
          </p:cNvPr>
          <p:cNvSpPr/>
          <p:nvPr/>
        </p:nvSpPr>
        <p:spPr>
          <a:xfrm>
            <a:off x="7071146" y="4133669"/>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1" name="Oval 10">
            <a:extLst>
              <a:ext uri="{FF2B5EF4-FFF2-40B4-BE49-F238E27FC236}">
                <a16:creationId xmlns:a16="http://schemas.microsoft.com/office/drawing/2014/main" id="{FBE4090E-F3C9-4134-ACDB-35518D2325AE}"/>
              </a:ext>
            </a:extLst>
          </p:cNvPr>
          <p:cNvSpPr/>
          <p:nvPr/>
        </p:nvSpPr>
        <p:spPr>
          <a:xfrm>
            <a:off x="3331029" y="4536216"/>
            <a:ext cx="925286" cy="40254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04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537696"/>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Travel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EE50415F-B1F8-4D7C-8F24-B1A7C9F409AB}"/>
              </a:ext>
            </a:extLst>
          </p:cNvPr>
          <p:cNvSpPr txBox="1"/>
          <p:nvPr/>
        </p:nvSpPr>
        <p:spPr>
          <a:xfrm>
            <a:off x="179613" y="1431622"/>
            <a:ext cx="11821886" cy="677108"/>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Click “New Trip” to add travel to your pay application.</a:t>
            </a: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5F418C39-AA50-47A5-8F5D-E52AC3B191FB}"/>
              </a:ext>
            </a:extLst>
          </p:cNvPr>
          <p:cNvPicPr>
            <a:picLocks noChangeAspect="1"/>
          </p:cNvPicPr>
          <p:nvPr/>
        </p:nvPicPr>
        <p:blipFill>
          <a:blip r:embed="rId3"/>
          <a:stretch>
            <a:fillRect/>
          </a:stretch>
        </p:blipFill>
        <p:spPr>
          <a:xfrm>
            <a:off x="1817915" y="1953468"/>
            <a:ext cx="7903028" cy="4559440"/>
          </a:xfrm>
          <a:prstGeom prst="rect">
            <a:avLst/>
          </a:prstGeom>
        </p:spPr>
      </p:pic>
      <p:sp>
        <p:nvSpPr>
          <p:cNvPr id="6" name="Oval 5">
            <a:extLst>
              <a:ext uri="{FF2B5EF4-FFF2-40B4-BE49-F238E27FC236}">
                <a16:creationId xmlns:a16="http://schemas.microsoft.com/office/drawing/2014/main" id="{E3D61BBF-7A50-4BF1-84EE-346C4330D50E}"/>
              </a:ext>
            </a:extLst>
          </p:cNvPr>
          <p:cNvSpPr/>
          <p:nvPr/>
        </p:nvSpPr>
        <p:spPr>
          <a:xfrm>
            <a:off x="2351314" y="5209871"/>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04A9DF89-4F8B-461D-9A77-629578473A6E}"/>
              </a:ext>
            </a:extLst>
          </p:cNvPr>
          <p:cNvSpPr/>
          <p:nvPr/>
        </p:nvSpPr>
        <p:spPr>
          <a:xfrm>
            <a:off x="4452257" y="2108730"/>
            <a:ext cx="925286" cy="2846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3FCE106-C8EB-44D0-AD3C-86D9D612C314}"/>
              </a:ext>
            </a:extLst>
          </p:cNvPr>
          <p:cNvSpPr txBox="1"/>
          <p:nvPr/>
        </p:nvSpPr>
        <p:spPr>
          <a:xfrm>
            <a:off x="3363687" y="6428727"/>
            <a:ext cx="4974770"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Travel Tab Examples On Next Three Slides </a:t>
            </a:r>
          </a:p>
        </p:txBody>
      </p:sp>
    </p:spTree>
    <p:extLst>
      <p:ext uri="{BB962C8B-B14F-4D97-AF65-F5344CB8AC3E}">
        <p14:creationId xmlns:p14="http://schemas.microsoft.com/office/powerpoint/2010/main" val="156982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537696"/>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Travel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EE50415F-B1F8-4D7C-8F24-B1A7C9F409AB}"/>
              </a:ext>
            </a:extLst>
          </p:cNvPr>
          <p:cNvSpPr txBox="1"/>
          <p:nvPr/>
        </p:nvSpPr>
        <p:spPr>
          <a:xfrm>
            <a:off x="245806" y="1392125"/>
            <a:ext cx="11821886" cy="2585323"/>
          </a:xfrm>
          <a:prstGeom prst="rect">
            <a:avLst/>
          </a:prstGeom>
          <a:noFill/>
        </p:spPr>
        <p:txBody>
          <a:bodyPr wrap="square" rtlCol="0">
            <a:spAutoFit/>
          </a:bodyPr>
          <a:lstStyle/>
          <a:p>
            <a:pPr marL="228600" indent="-228600">
              <a:buFont typeface="+mj-lt"/>
              <a:buAutoNum type="arabicPeriod"/>
            </a:pPr>
            <a:r>
              <a:rPr lang="en-US" dirty="0">
                <a:latin typeface="Arial" panose="020B0604020202020204" pitchFamily="34" charset="0"/>
                <a:cs typeface="Arial" panose="020B0604020202020204" pitchFamily="34" charset="0"/>
              </a:rPr>
              <a:t>First select the traveler from the drop down box. If there is a person that does not appear, they must be added to the “</a:t>
            </a:r>
            <a:r>
              <a:rPr lang="en-US" b="1" dirty="0">
                <a:solidFill>
                  <a:srgbClr val="FF0000"/>
                </a:solidFill>
                <a:latin typeface="Arial" panose="020B0604020202020204" pitchFamily="34" charset="0"/>
                <a:cs typeface="Arial" panose="020B0604020202020204" pitchFamily="34" charset="0"/>
              </a:rPr>
              <a:t>People Tab</a:t>
            </a:r>
            <a:r>
              <a:rPr lang="en-US" dirty="0">
                <a:latin typeface="Arial" panose="020B0604020202020204" pitchFamily="34" charset="0"/>
                <a:cs typeface="Arial" panose="020B0604020202020204" pitchFamily="34" charset="0"/>
              </a:rPr>
              <a:t>”.</a:t>
            </a:r>
          </a:p>
          <a:p>
            <a:pPr marL="228600" indent="-228600">
              <a:buFont typeface="+mj-lt"/>
              <a:buAutoNum type="arabicPeriod"/>
            </a:pPr>
            <a:endParaRPr lang="en-US" dirty="0">
              <a:latin typeface="Arial" panose="020B0604020202020204" pitchFamily="34" charset="0"/>
              <a:cs typeface="Arial" panose="020B0604020202020204" pitchFamily="34" charset="0"/>
            </a:endParaRPr>
          </a:p>
          <a:p>
            <a:pPr marL="228600" indent="-228600">
              <a:buFont typeface="+mj-lt"/>
              <a:buAutoNum type="arabicPeriod"/>
            </a:pPr>
            <a:r>
              <a:rPr lang="en-US" dirty="0">
                <a:latin typeface="Arial" panose="020B0604020202020204" pitchFamily="34" charset="0"/>
                <a:cs typeface="Arial" panose="020B0604020202020204" pitchFamily="34" charset="0"/>
              </a:rPr>
              <a:t>Enter the “Start Date” (which is the date trip began). The “End Date” is the date of return.</a:t>
            </a:r>
          </a:p>
          <a:p>
            <a:pPr marL="228600" indent="-228600">
              <a:buFont typeface="+mj-lt"/>
              <a:buAutoNum type="arabicPeriod"/>
            </a:pPr>
            <a:endParaRPr lang="en-US" dirty="0">
              <a:latin typeface="Arial" panose="020B0604020202020204" pitchFamily="34" charset="0"/>
              <a:cs typeface="Arial" panose="020B0604020202020204" pitchFamily="34" charset="0"/>
            </a:endParaRPr>
          </a:p>
          <a:p>
            <a:pPr marL="228600" indent="-228600">
              <a:buFont typeface="+mj-lt"/>
              <a:buAutoNum type="arabicPeriod"/>
            </a:pPr>
            <a:r>
              <a:rPr lang="en-US" dirty="0">
                <a:latin typeface="Arial" panose="020B0604020202020204" pitchFamily="34" charset="0"/>
                <a:cs typeface="Arial" panose="020B0604020202020204" pitchFamily="34" charset="0"/>
              </a:rPr>
              <a:t>Check the appropriate box if the person departed before 7am and/or returned after 7pm. </a:t>
            </a:r>
          </a:p>
          <a:p>
            <a:pPr marL="228600" indent="-228600">
              <a:buFont typeface="+mj-lt"/>
              <a:buAutoNum type="arabicPeriod"/>
            </a:pPr>
            <a:endParaRPr lang="en-US" dirty="0">
              <a:latin typeface="Arial" panose="020B0604020202020204" pitchFamily="34" charset="0"/>
              <a:cs typeface="Arial" panose="020B0604020202020204" pitchFamily="34" charset="0"/>
            </a:endParaRPr>
          </a:p>
          <a:p>
            <a:pPr marL="228600" indent="-228600">
              <a:buFont typeface="+mj-lt"/>
              <a:buAutoNum type="arabicPeriod"/>
            </a:pPr>
            <a:r>
              <a:rPr lang="en-US" dirty="0">
                <a:latin typeface="Arial" panose="020B0604020202020204" pitchFamily="34" charset="0"/>
                <a:cs typeface="Arial" panose="020B0604020202020204" pitchFamily="34" charset="0"/>
              </a:rPr>
              <a:t>Provide a brief reason for the trip under the Trip Description field, such as “Meeting with campus engineer and SUCF staff”.</a:t>
            </a:r>
          </a:p>
        </p:txBody>
      </p:sp>
      <p:pic>
        <p:nvPicPr>
          <p:cNvPr id="5" name="Picture 4">
            <a:extLst>
              <a:ext uri="{FF2B5EF4-FFF2-40B4-BE49-F238E27FC236}">
                <a16:creationId xmlns:a16="http://schemas.microsoft.com/office/drawing/2014/main" id="{7BC128F4-42BE-48DB-898C-7184BBD9A14B}"/>
              </a:ext>
            </a:extLst>
          </p:cNvPr>
          <p:cNvPicPr>
            <a:picLocks noChangeAspect="1"/>
          </p:cNvPicPr>
          <p:nvPr/>
        </p:nvPicPr>
        <p:blipFill>
          <a:blip r:embed="rId3"/>
          <a:stretch>
            <a:fillRect/>
          </a:stretch>
        </p:blipFill>
        <p:spPr>
          <a:xfrm>
            <a:off x="522548" y="4123991"/>
            <a:ext cx="10858494" cy="2282431"/>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E3D61BBF-7A50-4BF1-84EE-346C4330D50E}"/>
              </a:ext>
            </a:extLst>
          </p:cNvPr>
          <p:cNvSpPr/>
          <p:nvPr/>
        </p:nvSpPr>
        <p:spPr>
          <a:xfrm>
            <a:off x="3254829" y="4696828"/>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04A9DF89-4F8B-461D-9A77-629578473A6E}"/>
              </a:ext>
            </a:extLst>
          </p:cNvPr>
          <p:cNvSpPr/>
          <p:nvPr/>
        </p:nvSpPr>
        <p:spPr>
          <a:xfrm>
            <a:off x="4405136" y="4196584"/>
            <a:ext cx="925286" cy="2846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104B6AB-71A0-4F87-B3DC-C11C8CA8CE66}"/>
              </a:ext>
            </a:extLst>
          </p:cNvPr>
          <p:cNvSpPr/>
          <p:nvPr/>
        </p:nvSpPr>
        <p:spPr>
          <a:xfrm>
            <a:off x="4419600" y="4696827"/>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1" name="Oval 10">
            <a:extLst>
              <a:ext uri="{FF2B5EF4-FFF2-40B4-BE49-F238E27FC236}">
                <a16:creationId xmlns:a16="http://schemas.microsoft.com/office/drawing/2014/main" id="{3937BC6C-C98F-4AFD-918A-AEDACA42CB96}"/>
              </a:ext>
            </a:extLst>
          </p:cNvPr>
          <p:cNvSpPr/>
          <p:nvPr/>
        </p:nvSpPr>
        <p:spPr>
          <a:xfrm>
            <a:off x="6511460" y="4402666"/>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2" name="Oval 11">
            <a:extLst>
              <a:ext uri="{FF2B5EF4-FFF2-40B4-BE49-F238E27FC236}">
                <a16:creationId xmlns:a16="http://schemas.microsoft.com/office/drawing/2014/main" id="{0CC8ADD1-5996-4284-9D2E-6A459674F50B}"/>
              </a:ext>
            </a:extLst>
          </p:cNvPr>
          <p:cNvSpPr/>
          <p:nvPr/>
        </p:nvSpPr>
        <p:spPr>
          <a:xfrm>
            <a:off x="9002486" y="4898101"/>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3" name="TextBox 12">
            <a:extLst>
              <a:ext uri="{FF2B5EF4-FFF2-40B4-BE49-F238E27FC236}">
                <a16:creationId xmlns:a16="http://schemas.microsoft.com/office/drawing/2014/main" id="{8240CF20-2B7C-4877-9EE6-DCD422F3FCFB}"/>
              </a:ext>
            </a:extLst>
          </p:cNvPr>
          <p:cNvSpPr txBox="1"/>
          <p:nvPr/>
        </p:nvSpPr>
        <p:spPr>
          <a:xfrm>
            <a:off x="3385457" y="6472270"/>
            <a:ext cx="4536653"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Travel Tab Examples On Next Two Slides </a:t>
            </a:r>
          </a:p>
        </p:txBody>
      </p:sp>
    </p:spTree>
    <p:extLst>
      <p:ext uri="{BB962C8B-B14F-4D97-AF65-F5344CB8AC3E}">
        <p14:creationId xmlns:p14="http://schemas.microsoft.com/office/powerpoint/2010/main" val="3061844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394832"/>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Travel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EE50415F-B1F8-4D7C-8F24-B1A7C9F409AB}"/>
              </a:ext>
            </a:extLst>
          </p:cNvPr>
          <p:cNvSpPr txBox="1"/>
          <p:nvPr/>
        </p:nvSpPr>
        <p:spPr>
          <a:xfrm>
            <a:off x="245806" y="1161757"/>
            <a:ext cx="11821886" cy="4108817"/>
          </a:xfrm>
          <a:prstGeom prst="rect">
            <a:avLst/>
          </a:prstGeom>
          <a:noFill/>
        </p:spPr>
        <p:txBody>
          <a:bodyPr wrap="square" rtlCol="0">
            <a:spAutoFit/>
          </a:bodyPr>
          <a:lstStyle/>
          <a:p>
            <a:pPr marL="228600" indent="-228600">
              <a:buFont typeface="+mj-lt"/>
              <a:buAutoNum type="arabicPeriod"/>
            </a:pPr>
            <a:endParaRPr lang="en-US" sz="1050" dirty="0">
              <a:latin typeface="Arial" panose="020B0604020202020204" pitchFamily="34" charset="0"/>
              <a:cs typeface="Arial" panose="020B0604020202020204" pitchFamily="34" charset="0"/>
            </a:endParaRPr>
          </a:p>
          <a:p>
            <a:pPr marL="228600" indent="-228600">
              <a:buFont typeface="+mj-lt"/>
              <a:buAutoNum type="arabicPeriod" startAt="5"/>
            </a:pPr>
            <a:r>
              <a:rPr lang="en-US" dirty="0">
                <a:latin typeface="Arial" panose="020B0604020202020204" pitchFamily="34" charset="0"/>
                <a:cs typeface="Arial" panose="020B0604020202020204" pitchFamily="34" charset="0"/>
              </a:rPr>
              <a:t>In the City Origin, enter the city from which the traveler departed and then enter the destination, which may be as simple as SUNY Albany or SUCF main office.</a:t>
            </a:r>
          </a:p>
          <a:p>
            <a:pPr marL="228600" indent="-228600">
              <a:buFont typeface="+mj-lt"/>
              <a:buAutoNum type="arabicPeriod" startAt="5"/>
            </a:pPr>
            <a:endParaRPr lang="en-US" dirty="0">
              <a:latin typeface="Arial" panose="020B0604020202020204" pitchFamily="34" charset="0"/>
              <a:cs typeface="Arial" panose="020B0604020202020204" pitchFamily="34" charset="0"/>
            </a:endParaRPr>
          </a:p>
          <a:p>
            <a:pPr marL="228600" indent="-228600">
              <a:buFont typeface="+mj-lt"/>
              <a:buAutoNum type="arabicPeriod" startAt="5"/>
            </a:pPr>
            <a:r>
              <a:rPr lang="en-US" dirty="0">
                <a:latin typeface="Arial" panose="020B0604020202020204" pitchFamily="34" charset="0"/>
                <a:cs typeface="Arial" panose="020B0604020202020204" pitchFamily="34" charset="0"/>
              </a:rPr>
              <a:t>In the Date field, enter the date that the expense was incurred.</a:t>
            </a:r>
          </a:p>
          <a:p>
            <a:pPr marL="228600" indent="-228600">
              <a:buFont typeface="+mj-lt"/>
              <a:buAutoNum type="arabicPeriod" startAt="5"/>
            </a:pPr>
            <a:endParaRPr lang="en-US" dirty="0">
              <a:latin typeface="Arial" panose="020B0604020202020204" pitchFamily="34" charset="0"/>
              <a:cs typeface="Arial" panose="020B0604020202020204" pitchFamily="34" charset="0"/>
            </a:endParaRPr>
          </a:p>
          <a:p>
            <a:pPr marL="228600" indent="-228600">
              <a:buFont typeface="+mj-lt"/>
              <a:buAutoNum type="arabicPeriod" startAt="5"/>
            </a:pPr>
            <a:r>
              <a:rPr lang="en-US" dirty="0">
                <a:latin typeface="Arial" panose="020B0604020202020204" pitchFamily="34" charset="0"/>
                <a:cs typeface="Arial" panose="020B0604020202020204" pitchFamily="34" charset="0"/>
              </a:rPr>
              <a:t>If requesting reimbursement for mileage, enter the total miles traveled, and based on the Date in the date field, the mileage rate will be displayed and the amount to be reimbursed will be calculated.</a:t>
            </a:r>
          </a:p>
          <a:p>
            <a:pPr marL="228600" indent="-228600">
              <a:buFont typeface="+mj-lt"/>
              <a:buAutoNum type="arabicPeriod" startAt="5"/>
            </a:pPr>
            <a:endParaRPr lang="en-US" dirty="0">
              <a:latin typeface="Arial" panose="020B0604020202020204" pitchFamily="34" charset="0"/>
              <a:cs typeface="Arial" panose="020B0604020202020204" pitchFamily="34" charset="0"/>
            </a:endParaRPr>
          </a:p>
          <a:p>
            <a:pPr marL="228600" indent="-228600">
              <a:buFont typeface="+mj-lt"/>
              <a:buAutoNum type="arabicPeriod" startAt="5"/>
            </a:pPr>
            <a:r>
              <a:rPr lang="en-US" dirty="0">
                <a:latin typeface="Arial" panose="020B0604020202020204" pitchFamily="34" charset="0"/>
                <a:cs typeface="Arial" panose="020B0604020202020204" pitchFamily="34" charset="0"/>
              </a:rPr>
              <a:t>Enter Car Rental or Air Fare in the appropriate field.   </a:t>
            </a:r>
          </a:p>
          <a:p>
            <a:pPr marL="228600" indent="-228600">
              <a:buFont typeface="+mj-lt"/>
              <a:buAutoNum type="arabicPeriod" startAt="5"/>
            </a:pPr>
            <a:endParaRPr lang="en-US" sz="105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E9AA53A2-530D-4A3A-9358-5F00F4B8F4AB}"/>
              </a:ext>
            </a:extLst>
          </p:cNvPr>
          <p:cNvPicPr>
            <a:picLocks noChangeAspect="1"/>
          </p:cNvPicPr>
          <p:nvPr/>
        </p:nvPicPr>
        <p:blipFill>
          <a:blip r:embed="rId3"/>
          <a:stretch>
            <a:fillRect/>
          </a:stretch>
        </p:blipFill>
        <p:spPr>
          <a:xfrm>
            <a:off x="522548" y="4123991"/>
            <a:ext cx="10858494" cy="2282431"/>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75536A6A-655F-480C-A11B-5B21527D66D6}"/>
              </a:ext>
            </a:extLst>
          </p:cNvPr>
          <p:cNvSpPr/>
          <p:nvPr/>
        </p:nvSpPr>
        <p:spPr>
          <a:xfrm>
            <a:off x="6080549" y="5209870"/>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7" name="Oval 6">
            <a:extLst>
              <a:ext uri="{FF2B5EF4-FFF2-40B4-BE49-F238E27FC236}">
                <a16:creationId xmlns:a16="http://schemas.microsoft.com/office/drawing/2014/main" id="{E3BA8E4F-CC5D-42B0-9E8B-1365682C67B8}"/>
              </a:ext>
            </a:extLst>
          </p:cNvPr>
          <p:cNvSpPr/>
          <p:nvPr/>
        </p:nvSpPr>
        <p:spPr>
          <a:xfrm>
            <a:off x="1013721" y="5861011"/>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8" name="Oval 7">
            <a:extLst>
              <a:ext uri="{FF2B5EF4-FFF2-40B4-BE49-F238E27FC236}">
                <a16:creationId xmlns:a16="http://schemas.microsoft.com/office/drawing/2014/main" id="{D504D6D9-D8AA-414A-805B-DF7368F97E38}"/>
              </a:ext>
            </a:extLst>
          </p:cNvPr>
          <p:cNvSpPr/>
          <p:nvPr/>
        </p:nvSpPr>
        <p:spPr>
          <a:xfrm>
            <a:off x="4942115" y="6119030"/>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7</a:t>
            </a:r>
          </a:p>
        </p:txBody>
      </p:sp>
      <p:sp>
        <p:nvSpPr>
          <p:cNvPr id="10" name="Oval 9">
            <a:extLst>
              <a:ext uri="{FF2B5EF4-FFF2-40B4-BE49-F238E27FC236}">
                <a16:creationId xmlns:a16="http://schemas.microsoft.com/office/drawing/2014/main" id="{10B0BEB0-6C65-4A0D-8681-A46E8A491A01}"/>
              </a:ext>
            </a:extLst>
          </p:cNvPr>
          <p:cNvSpPr/>
          <p:nvPr/>
        </p:nvSpPr>
        <p:spPr>
          <a:xfrm>
            <a:off x="7053943" y="6096788"/>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8</a:t>
            </a:r>
          </a:p>
        </p:txBody>
      </p:sp>
      <p:sp>
        <p:nvSpPr>
          <p:cNvPr id="11" name="TextBox 10">
            <a:extLst>
              <a:ext uri="{FF2B5EF4-FFF2-40B4-BE49-F238E27FC236}">
                <a16:creationId xmlns:a16="http://schemas.microsoft.com/office/drawing/2014/main" id="{C6C74C1B-FEAF-4C39-842E-342CB3A97B79}"/>
              </a:ext>
            </a:extLst>
          </p:cNvPr>
          <p:cNvSpPr txBox="1"/>
          <p:nvPr/>
        </p:nvSpPr>
        <p:spPr>
          <a:xfrm>
            <a:off x="3981480" y="6504708"/>
            <a:ext cx="3940630"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Travel Tab Examples On Next Slide </a:t>
            </a:r>
          </a:p>
        </p:txBody>
      </p:sp>
      <p:sp>
        <p:nvSpPr>
          <p:cNvPr id="13" name="Oval 12">
            <a:extLst>
              <a:ext uri="{FF2B5EF4-FFF2-40B4-BE49-F238E27FC236}">
                <a16:creationId xmlns:a16="http://schemas.microsoft.com/office/drawing/2014/main" id="{2E7A6EF0-039C-4AA3-9F11-21F56F47F973}"/>
              </a:ext>
            </a:extLst>
          </p:cNvPr>
          <p:cNvSpPr/>
          <p:nvPr/>
        </p:nvSpPr>
        <p:spPr>
          <a:xfrm>
            <a:off x="4405136" y="4196584"/>
            <a:ext cx="925286" cy="2846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25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0" y="450434"/>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Travel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EE50415F-B1F8-4D7C-8F24-B1A7C9F409AB}"/>
              </a:ext>
            </a:extLst>
          </p:cNvPr>
          <p:cNvSpPr txBox="1"/>
          <p:nvPr/>
        </p:nvSpPr>
        <p:spPr>
          <a:xfrm>
            <a:off x="370113" y="1584136"/>
            <a:ext cx="11821886" cy="3670236"/>
          </a:xfrm>
          <a:prstGeom prst="rect">
            <a:avLst/>
          </a:prstGeom>
          <a:noFill/>
        </p:spPr>
        <p:txBody>
          <a:bodyPr wrap="square" rtlCol="0">
            <a:spAutoFit/>
          </a:bodyPr>
          <a:lstStyle/>
          <a:p>
            <a:pPr marL="228600" indent="-228600" algn="just">
              <a:buFont typeface="+mj-lt"/>
              <a:buAutoNum type="arabicPeriod"/>
            </a:pPr>
            <a:endParaRPr lang="en-US" sz="1050" dirty="0">
              <a:latin typeface="Arial" panose="020B0604020202020204" pitchFamily="34" charset="0"/>
              <a:cs typeface="Arial" panose="020B0604020202020204" pitchFamily="34" charset="0"/>
            </a:endParaRPr>
          </a:p>
          <a:p>
            <a:pPr marL="228600" indent="-228600">
              <a:buFont typeface="+mj-lt"/>
              <a:buAutoNum type="arabicPeriod" startAt="9"/>
            </a:pPr>
            <a:r>
              <a:rPr lang="en-US" dirty="0">
                <a:latin typeface="Arial" panose="020B0604020202020204" pitchFamily="34" charset="0"/>
                <a:cs typeface="Arial" panose="020B0604020202020204" pitchFamily="34" charset="0"/>
              </a:rPr>
              <a:t>If there is any travel expense not separately shown, please enter the amount in the “Other” field and enter a description under the “Comment” field. </a:t>
            </a:r>
          </a:p>
          <a:p>
            <a:pPr marL="228600" indent="-228600">
              <a:buFont typeface="+mj-lt"/>
              <a:buAutoNum type="arabicPeriod" startAt="9"/>
            </a:pPr>
            <a:endParaRPr lang="en-US" dirty="0">
              <a:latin typeface="Arial" panose="020B0604020202020204" pitchFamily="34" charset="0"/>
              <a:cs typeface="Arial" panose="020B0604020202020204" pitchFamily="34" charset="0"/>
            </a:endParaRPr>
          </a:p>
          <a:p>
            <a:pPr marL="228600" indent="-228600">
              <a:buFont typeface="+mj-lt"/>
              <a:buAutoNum type="arabicPeriod" startAt="9"/>
            </a:pPr>
            <a:r>
              <a:rPr lang="en-US" dirty="0">
                <a:latin typeface="Arial" panose="020B0604020202020204" pitchFamily="34" charset="0"/>
                <a:cs typeface="Arial" panose="020B0604020202020204" pitchFamily="34" charset="0"/>
              </a:rPr>
              <a:t> </a:t>
            </a:r>
            <a:r>
              <a:rPr lang="en-US" dirty="0">
                <a:highlight>
                  <a:srgbClr val="FFFF00"/>
                </a:highlight>
                <a:latin typeface="Arial" panose="020B0604020202020204" pitchFamily="34" charset="0"/>
                <a:cs typeface="Arial" panose="020B0604020202020204" pitchFamily="34" charset="0"/>
              </a:rPr>
              <a:t>For multiday trips:</a:t>
            </a:r>
            <a:r>
              <a:rPr lang="en-US" dirty="0">
                <a:latin typeface="Arial" panose="020B0604020202020204" pitchFamily="34" charset="0"/>
                <a:cs typeface="Arial" panose="020B0604020202020204" pitchFamily="34" charset="0"/>
              </a:rPr>
              <a:t> Each day must appear on a separate line.  Use the “New Item” button to add new lines.</a:t>
            </a:r>
          </a:p>
          <a:p>
            <a:pPr marL="228600" indent="-228600">
              <a:buFont typeface="+mj-lt"/>
              <a:buAutoNum type="arabicPeriod" startAt="9"/>
            </a:pPr>
            <a:endParaRPr lang="en-US" dirty="0">
              <a:latin typeface="Arial" panose="020B0604020202020204" pitchFamily="34" charset="0"/>
              <a:cs typeface="Arial" panose="020B0604020202020204" pitchFamily="34" charset="0"/>
            </a:endParaRPr>
          </a:p>
          <a:p>
            <a:pPr marL="228600" indent="-228600">
              <a:buFont typeface="+mj-lt"/>
              <a:buAutoNum type="arabicPeriod" startAt="9"/>
            </a:pPr>
            <a:r>
              <a:rPr lang="en-US" dirty="0">
                <a:latin typeface="Arial" panose="020B0604020202020204" pitchFamily="34" charset="0"/>
                <a:cs typeface="Arial" panose="020B0604020202020204" pitchFamily="34" charset="0"/>
              </a:rPr>
              <a:t> Create a “New Trip” at bottom of the screen (Step 1 of travel section) for </a:t>
            </a:r>
            <a:r>
              <a:rPr lang="en-US" b="1" dirty="0">
                <a:latin typeface="Arial" panose="020B0604020202020204" pitchFamily="34" charset="0"/>
                <a:cs typeface="Arial" panose="020B0604020202020204" pitchFamily="34" charset="0"/>
              </a:rPr>
              <a:t>each individual traveling</a:t>
            </a:r>
            <a:r>
              <a:rPr lang="en-US" dirty="0">
                <a:latin typeface="Arial" panose="020B0604020202020204" pitchFamily="34" charset="0"/>
                <a:cs typeface="Arial" panose="020B0604020202020204" pitchFamily="34" charset="0"/>
              </a:rPr>
              <a:t>.</a:t>
            </a:r>
          </a:p>
          <a:p>
            <a:pPr marL="228600" indent="-228600">
              <a:buFont typeface="+mj-lt"/>
              <a:buAutoNum type="arabicPeriod" startAt="9"/>
            </a:pPr>
            <a:endParaRPr lang="en-US" dirty="0">
              <a:latin typeface="Arial" panose="020B0604020202020204" pitchFamily="34" charset="0"/>
              <a:cs typeface="Arial" panose="020B0604020202020204" pitchFamily="34" charset="0"/>
            </a:endParaRPr>
          </a:p>
          <a:p>
            <a:pPr marL="285750" indent="-285750">
              <a:buFont typeface="+mj-lt"/>
              <a:buAutoNum type="arabicPeriod" startAt="9"/>
            </a:pPr>
            <a:endParaRPr lang="en-US"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E9AA53A2-530D-4A3A-9358-5F00F4B8F4AB}"/>
              </a:ext>
            </a:extLst>
          </p:cNvPr>
          <p:cNvPicPr>
            <a:picLocks noChangeAspect="1"/>
          </p:cNvPicPr>
          <p:nvPr/>
        </p:nvPicPr>
        <p:blipFill>
          <a:blip r:embed="rId3"/>
          <a:stretch>
            <a:fillRect/>
          </a:stretch>
        </p:blipFill>
        <p:spPr>
          <a:xfrm>
            <a:off x="522548" y="3873620"/>
            <a:ext cx="10858494" cy="2282431"/>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37019B4F-8A37-4D6B-8C0C-70B1C8BCB247}"/>
              </a:ext>
            </a:extLst>
          </p:cNvPr>
          <p:cNvSpPr/>
          <p:nvPr/>
        </p:nvSpPr>
        <p:spPr>
          <a:xfrm>
            <a:off x="8447315" y="5349677"/>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9</a:t>
            </a:r>
          </a:p>
        </p:txBody>
      </p:sp>
      <p:sp>
        <p:nvSpPr>
          <p:cNvPr id="7" name="Oval 6">
            <a:extLst>
              <a:ext uri="{FF2B5EF4-FFF2-40B4-BE49-F238E27FC236}">
                <a16:creationId xmlns:a16="http://schemas.microsoft.com/office/drawing/2014/main" id="{2D466EF1-334E-4E8B-B099-150F016110CD}"/>
              </a:ext>
            </a:extLst>
          </p:cNvPr>
          <p:cNvSpPr/>
          <p:nvPr/>
        </p:nvSpPr>
        <p:spPr>
          <a:xfrm>
            <a:off x="10297886" y="5014835"/>
            <a:ext cx="598714" cy="482451"/>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10</a:t>
            </a:r>
          </a:p>
        </p:txBody>
      </p:sp>
      <p:sp>
        <p:nvSpPr>
          <p:cNvPr id="8" name="Oval 7">
            <a:extLst>
              <a:ext uri="{FF2B5EF4-FFF2-40B4-BE49-F238E27FC236}">
                <a16:creationId xmlns:a16="http://schemas.microsoft.com/office/drawing/2014/main" id="{5BF7E671-5CDB-4485-B8C0-D9D710C13B66}"/>
              </a:ext>
            </a:extLst>
          </p:cNvPr>
          <p:cNvSpPr/>
          <p:nvPr/>
        </p:nvSpPr>
        <p:spPr>
          <a:xfrm>
            <a:off x="8895494" y="258358"/>
            <a:ext cx="2599820" cy="1472471"/>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REMINDER:</a:t>
            </a:r>
          </a:p>
          <a:p>
            <a:pPr algn="ctr"/>
            <a:r>
              <a:rPr lang="en-US" sz="1400" dirty="0">
                <a:solidFill>
                  <a:schemeClr val="tx1"/>
                </a:solidFill>
              </a:rPr>
              <a:t>Save your work as you move through the payment application request!</a:t>
            </a:r>
          </a:p>
        </p:txBody>
      </p:sp>
      <p:sp>
        <p:nvSpPr>
          <p:cNvPr id="10" name="Oval 9">
            <a:extLst>
              <a:ext uri="{FF2B5EF4-FFF2-40B4-BE49-F238E27FC236}">
                <a16:creationId xmlns:a16="http://schemas.microsoft.com/office/drawing/2014/main" id="{F58AB95A-B0C0-411D-8DED-D9D40D7B4C91}"/>
              </a:ext>
            </a:extLst>
          </p:cNvPr>
          <p:cNvSpPr/>
          <p:nvPr/>
        </p:nvSpPr>
        <p:spPr>
          <a:xfrm>
            <a:off x="4405136" y="3946213"/>
            <a:ext cx="925286" cy="28464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93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537696"/>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Miscellaneous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F5DA2AB7-DDCC-493B-A721-5037C1EB3C1F}"/>
              </a:ext>
            </a:extLst>
          </p:cNvPr>
          <p:cNvSpPr txBox="1"/>
          <p:nvPr/>
        </p:nvSpPr>
        <p:spPr>
          <a:xfrm>
            <a:off x="245806" y="1922690"/>
            <a:ext cx="11821886" cy="4985980"/>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Miscellaneous Tab</a:t>
            </a:r>
            <a:r>
              <a:rPr lang="en-US" sz="2000" dirty="0">
                <a:latin typeface="Arial" panose="020B0604020202020204" pitchFamily="34" charset="0"/>
                <a:cs typeface="Arial" panose="020B0604020202020204" pitchFamily="34" charset="0"/>
              </a:rPr>
              <a:t> is used to enter all other reimbursable expenses per the contract, other than travel and lodging.  A few examples are listed below:</a:t>
            </a:r>
          </a:p>
          <a:p>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i="1" dirty="0">
                <a:highlight>
                  <a:srgbClr val="FFFF00"/>
                </a:highlight>
                <a:latin typeface="Arial" panose="020B0604020202020204" pitchFamily="34" charset="0"/>
                <a:cs typeface="Arial" panose="020B0604020202020204" pitchFamily="34" charset="0"/>
              </a:rPr>
              <a:t>Printing and Reproduction Costs (only during bid period unless pre-approved in writing)</a:t>
            </a:r>
          </a:p>
          <a:p>
            <a:pPr marL="742950" lvl="1" indent="-285750">
              <a:buFont typeface="Arial" panose="020B0604020202020204" pitchFamily="34" charset="0"/>
              <a:buChar char="•"/>
            </a:pPr>
            <a:endParaRPr lang="en-US" sz="2000" i="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i="1" dirty="0">
                <a:latin typeface="Arial" panose="020B0604020202020204" pitchFamily="34" charset="0"/>
                <a:cs typeface="Arial" panose="020B0604020202020204" pitchFamily="34" charset="0"/>
              </a:rPr>
              <a:t>Equipment Rental</a:t>
            </a:r>
          </a:p>
          <a:p>
            <a:pPr marL="742950" lvl="1" indent="-285750">
              <a:buFont typeface="Arial" panose="020B0604020202020204" pitchFamily="34" charset="0"/>
              <a:buChar char="•"/>
            </a:pPr>
            <a:endParaRPr lang="en-US" sz="2000" i="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i="1" dirty="0">
                <a:latin typeface="Arial" panose="020B0604020202020204" pitchFamily="34" charset="0"/>
                <a:cs typeface="Arial" panose="020B0604020202020204" pitchFamily="34" charset="0"/>
              </a:rPr>
              <a:t>Field Office Expenses under a Construction Manager Contract</a:t>
            </a:r>
          </a:p>
          <a:p>
            <a:pPr marL="742950" lvl="1" indent="-285750">
              <a:buFont typeface="Arial" panose="020B0604020202020204" pitchFamily="34" charset="0"/>
              <a:buChar char="•"/>
            </a:pPr>
            <a:endParaRPr lang="en-US" sz="2000" i="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i="1" dirty="0">
                <a:latin typeface="Arial" panose="020B0604020202020204" pitchFamily="34" charset="0"/>
                <a:cs typeface="Arial" panose="020B0604020202020204" pitchFamily="34" charset="0"/>
              </a:rPr>
              <a:t>Additional testing when authorized in the contract under Reimbursable Expenses.</a:t>
            </a:r>
          </a:p>
          <a:p>
            <a:pPr marL="742950" lvl="1" indent="-285750">
              <a:buFont typeface="Arial" panose="020B0604020202020204" pitchFamily="34" charset="0"/>
              <a:buChar char="•"/>
            </a:pPr>
            <a:endParaRPr lang="en-US" sz="2000" i="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F7A1817D-202F-4FBB-B378-C42B286FB221}"/>
              </a:ext>
            </a:extLst>
          </p:cNvPr>
          <p:cNvSpPr txBox="1"/>
          <p:nvPr/>
        </p:nvSpPr>
        <p:spPr>
          <a:xfrm>
            <a:off x="3737897" y="6472833"/>
            <a:ext cx="4716206"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Miscellaneous Tab Example On Next Slide </a:t>
            </a:r>
          </a:p>
        </p:txBody>
      </p:sp>
    </p:spTree>
    <p:extLst>
      <p:ext uri="{BB962C8B-B14F-4D97-AF65-F5344CB8AC3E}">
        <p14:creationId xmlns:p14="http://schemas.microsoft.com/office/powerpoint/2010/main" val="41459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366936"/>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Miscellaneous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F5DA2AB7-DDCC-493B-A721-5037C1EB3C1F}"/>
              </a:ext>
            </a:extLst>
          </p:cNvPr>
          <p:cNvSpPr txBox="1"/>
          <p:nvPr/>
        </p:nvSpPr>
        <p:spPr>
          <a:xfrm>
            <a:off x="260671" y="1338710"/>
            <a:ext cx="11821886" cy="3077766"/>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Click on the “</a:t>
            </a:r>
            <a:r>
              <a:rPr lang="en-US" sz="2000" b="1" dirty="0">
                <a:latin typeface="Arial" panose="020B0604020202020204" pitchFamily="34" charset="0"/>
                <a:cs typeface="Arial" panose="020B0604020202020204" pitchFamily="34" charset="0"/>
              </a:rPr>
              <a:t>New Misc. Item</a:t>
            </a:r>
            <a:r>
              <a:rPr lang="en-US" sz="2000" dirty="0">
                <a:latin typeface="Arial" panose="020B0604020202020204" pitchFamily="34" charset="0"/>
                <a:cs typeface="Arial" panose="020B0604020202020204" pitchFamily="34" charset="0"/>
              </a:rPr>
              <a:t>” button to add a new item to the Miscellaneous Tab.</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mj-lt"/>
              <a:buAutoNum type="arabicPeriod" startAt="2"/>
            </a:pPr>
            <a:r>
              <a:rPr lang="en-US" sz="2000" dirty="0">
                <a:latin typeface="Arial" panose="020B0604020202020204" pitchFamily="34" charset="0"/>
                <a:cs typeface="Arial" panose="020B0604020202020204" pitchFamily="34" charset="0"/>
              </a:rPr>
              <a:t>Enter the Invoice Date, Description and Dollar Value.</a:t>
            </a:r>
          </a:p>
          <a:p>
            <a:pPr marL="457200" indent="-457200">
              <a:buFont typeface="+mj-lt"/>
              <a:buAutoNum type="arabicPeriod" startAt="2"/>
            </a:pPr>
            <a:endParaRPr lang="en-US" sz="1200" dirty="0">
              <a:latin typeface="Arial" panose="020B0604020202020204" pitchFamily="34" charset="0"/>
              <a:cs typeface="Arial" panose="020B0604020202020204" pitchFamily="34" charset="0"/>
            </a:endParaRPr>
          </a:p>
          <a:p>
            <a:pPr marL="457200" indent="-457200">
              <a:buFont typeface="+mj-lt"/>
              <a:buAutoNum type="arabicPeriod" startAt="2"/>
            </a:pPr>
            <a:r>
              <a:rPr lang="en-US" sz="2000" dirty="0">
                <a:latin typeface="Arial" panose="020B0604020202020204" pitchFamily="34" charset="0"/>
                <a:cs typeface="Arial" panose="020B0604020202020204" pitchFamily="34" charset="0"/>
              </a:rPr>
              <a:t>Type any comments necessary.</a:t>
            </a:r>
          </a:p>
          <a:p>
            <a:pPr marL="457200" indent="-457200">
              <a:buFont typeface="+mj-lt"/>
              <a:buAutoNum type="arabicPeriod" startAt="2"/>
            </a:pPr>
            <a:endParaRPr lang="en-US" sz="1200" dirty="0">
              <a:latin typeface="Arial" panose="020B0604020202020204" pitchFamily="34" charset="0"/>
              <a:cs typeface="Arial" panose="020B0604020202020204" pitchFamily="34" charset="0"/>
            </a:endParaRPr>
          </a:p>
          <a:p>
            <a:pPr marL="457200" indent="-457200">
              <a:buFont typeface="+mj-lt"/>
              <a:buAutoNum type="arabicPeriod" startAt="2"/>
            </a:pPr>
            <a:r>
              <a:rPr lang="en-US" sz="2000" dirty="0">
                <a:latin typeface="Arial" panose="020B0604020202020204" pitchFamily="34" charset="0"/>
                <a:cs typeface="Arial" panose="020B0604020202020204" pitchFamily="34" charset="0"/>
              </a:rPr>
              <a:t>Click “Remove” if item needs to be removed from the pay application.</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310CB3E2-6483-4315-A5AF-A66F6A015DAE}"/>
              </a:ext>
            </a:extLst>
          </p:cNvPr>
          <p:cNvPicPr>
            <a:picLocks noChangeAspect="1"/>
          </p:cNvPicPr>
          <p:nvPr/>
        </p:nvPicPr>
        <p:blipFill>
          <a:blip r:embed="rId3"/>
          <a:stretch>
            <a:fillRect/>
          </a:stretch>
        </p:blipFill>
        <p:spPr>
          <a:xfrm>
            <a:off x="1839684" y="3402929"/>
            <a:ext cx="6858001" cy="3274096"/>
          </a:xfrm>
          <a:prstGeom prst="rect">
            <a:avLst/>
          </a:prstGeom>
          <a:ln>
            <a:noFill/>
          </a:ln>
          <a:effectLst>
            <a:outerShdw blurRad="292100" dist="139700" dir="2700000" algn="tl" rotWithShape="0">
              <a:srgbClr val="333333">
                <a:alpha val="65000"/>
              </a:srgbClr>
            </a:outerShdw>
          </a:effectLst>
        </p:spPr>
      </p:pic>
      <p:sp>
        <p:nvSpPr>
          <p:cNvPr id="6" name="Oval 5">
            <a:extLst>
              <a:ext uri="{FF2B5EF4-FFF2-40B4-BE49-F238E27FC236}">
                <a16:creationId xmlns:a16="http://schemas.microsoft.com/office/drawing/2014/main" id="{9997A4FE-1D93-4213-B9FA-2387A1025C50}"/>
              </a:ext>
            </a:extLst>
          </p:cNvPr>
          <p:cNvSpPr/>
          <p:nvPr/>
        </p:nvSpPr>
        <p:spPr>
          <a:xfrm>
            <a:off x="1615594" y="5917757"/>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597A0FC3-92F5-4077-B951-F61C2CA03A97}"/>
              </a:ext>
            </a:extLst>
          </p:cNvPr>
          <p:cNvSpPr/>
          <p:nvPr/>
        </p:nvSpPr>
        <p:spPr>
          <a:xfrm>
            <a:off x="9330945" y="2611605"/>
            <a:ext cx="2394498" cy="1870272"/>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Please attach all Supporting Documentation in the Attachment Tab.</a:t>
            </a:r>
          </a:p>
        </p:txBody>
      </p:sp>
      <p:sp>
        <p:nvSpPr>
          <p:cNvPr id="8" name="Oval 7">
            <a:extLst>
              <a:ext uri="{FF2B5EF4-FFF2-40B4-BE49-F238E27FC236}">
                <a16:creationId xmlns:a16="http://schemas.microsoft.com/office/drawing/2014/main" id="{546AEA46-27A2-4B1E-8181-3268B1C29636}"/>
              </a:ext>
            </a:extLst>
          </p:cNvPr>
          <p:cNvSpPr/>
          <p:nvPr/>
        </p:nvSpPr>
        <p:spPr>
          <a:xfrm>
            <a:off x="4495798" y="3461657"/>
            <a:ext cx="772886" cy="2655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B57CC9-62A0-4DD1-9818-2898B9FE0B48}"/>
              </a:ext>
            </a:extLst>
          </p:cNvPr>
          <p:cNvSpPr/>
          <p:nvPr/>
        </p:nvSpPr>
        <p:spPr>
          <a:xfrm>
            <a:off x="3385452" y="4385962"/>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cxnSp>
        <p:nvCxnSpPr>
          <p:cNvPr id="12" name="Straight Arrow Connector 11">
            <a:extLst>
              <a:ext uri="{FF2B5EF4-FFF2-40B4-BE49-F238E27FC236}">
                <a16:creationId xmlns:a16="http://schemas.microsoft.com/office/drawing/2014/main" id="{022E809B-530E-4E4D-9FDA-4437F2AC71B9}"/>
              </a:ext>
            </a:extLst>
          </p:cNvPr>
          <p:cNvCxnSpPr>
            <a:cxnSpLocks/>
            <a:stCxn id="11" idx="6"/>
          </p:cNvCxnSpPr>
          <p:nvPr/>
        </p:nvCxnSpPr>
        <p:spPr>
          <a:xfrm flipV="1">
            <a:off x="3833631" y="4055682"/>
            <a:ext cx="912540" cy="5315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3EE5AF89-BD5E-44A9-A95A-3583C417F124}"/>
              </a:ext>
            </a:extLst>
          </p:cNvPr>
          <p:cNvCxnSpPr>
            <a:cxnSpLocks/>
            <a:stCxn id="11" idx="0"/>
          </p:cNvCxnSpPr>
          <p:nvPr/>
        </p:nvCxnSpPr>
        <p:spPr>
          <a:xfrm flipH="1" flipV="1">
            <a:off x="3599196" y="4110558"/>
            <a:ext cx="10346" cy="27540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D880CD95-5BA0-41E0-9B03-949858C26BC9}"/>
              </a:ext>
            </a:extLst>
          </p:cNvPr>
          <p:cNvCxnSpPr>
            <a:cxnSpLocks/>
            <a:stCxn id="11" idx="2"/>
          </p:cNvCxnSpPr>
          <p:nvPr/>
        </p:nvCxnSpPr>
        <p:spPr>
          <a:xfrm flipH="1" flipV="1">
            <a:off x="2601692" y="4046610"/>
            <a:ext cx="783760" cy="5406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0">
            <a:extLst>
              <a:ext uri="{FF2B5EF4-FFF2-40B4-BE49-F238E27FC236}">
                <a16:creationId xmlns:a16="http://schemas.microsoft.com/office/drawing/2014/main" id="{526A5D3C-58A0-4CE8-9B4C-D8C9AAAEE1BE}"/>
              </a:ext>
            </a:extLst>
          </p:cNvPr>
          <p:cNvSpPr/>
          <p:nvPr/>
        </p:nvSpPr>
        <p:spPr>
          <a:xfrm>
            <a:off x="6171614" y="4079330"/>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32" name="Oval 31">
            <a:extLst>
              <a:ext uri="{FF2B5EF4-FFF2-40B4-BE49-F238E27FC236}">
                <a16:creationId xmlns:a16="http://schemas.microsoft.com/office/drawing/2014/main" id="{B4457DFE-24AD-4F86-8FAA-9C481BB05CD1}"/>
              </a:ext>
            </a:extLst>
          </p:cNvPr>
          <p:cNvSpPr/>
          <p:nvPr/>
        </p:nvSpPr>
        <p:spPr>
          <a:xfrm>
            <a:off x="8300062" y="4150783"/>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273112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341753"/>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Sub-Consultant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4" name="TextBox 3">
            <a:extLst>
              <a:ext uri="{FF2B5EF4-FFF2-40B4-BE49-F238E27FC236}">
                <a16:creationId xmlns:a16="http://schemas.microsoft.com/office/drawing/2014/main" id="{84929851-1FB8-4512-9112-08B0E52375ED}"/>
              </a:ext>
            </a:extLst>
          </p:cNvPr>
          <p:cNvSpPr txBox="1"/>
          <p:nvPr/>
        </p:nvSpPr>
        <p:spPr>
          <a:xfrm>
            <a:off x="256733" y="1245582"/>
            <a:ext cx="11678530" cy="6078587"/>
          </a:xfrm>
          <a:prstGeom prst="rect">
            <a:avLst/>
          </a:prstGeom>
          <a:noFill/>
        </p:spPr>
        <p:txBody>
          <a:bodyPr wrap="square" rtlCol="0">
            <a:spAutoFit/>
          </a:bodyPr>
          <a:lstStyle/>
          <a:p>
            <a:pPr marL="571500" indent="-571500">
              <a:buFont typeface="Arial" panose="020B0604020202020204" pitchFamily="34" charset="0"/>
              <a:buChar char="•"/>
            </a:pPr>
            <a:r>
              <a:rPr lang="en-US" sz="2400" dirty="0"/>
              <a:t>The information on this tab will be used to support and document your MWBE contract compliance.</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2400" dirty="0"/>
              <a:t>All MWBE Consultants in the approved MWBE Utilization Plan will appear here, along with approved plan values. </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2400" dirty="0"/>
              <a:t>All payments to subconsultants must be reported in CMR. </a:t>
            </a:r>
          </a:p>
          <a:p>
            <a:pPr marL="571500" indent="-571500">
              <a:buFont typeface="Arial" panose="020B0604020202020204" pitchFamily="34" charset="0"/>
              <a:buChar char="•"/>
            </a:pPr>
            <a:endParaRPr lang="en-US" sz="1100" dirty="0"/>
          </a:p>
          <a:p>
            <a:pPr marL="571500" indent="-571500">
              <a:buFont typeface="Arial" panose="020B0604020202020204" pitchFamily="34" charset="0"/>
              <a:buChar char="•"/>
            </a:pPr>
            <a:r>
              <a:rPr lang="en-US" sz="2400" dirty="0"/>
              <a:t>If any changes have been made to the subconsultants shown in the Subconsultant/MWBE Staff List, you must notify the Fund’s Opportunities Department for approval.  </a:t>
            </a:r>
          </a:p>
          <a:p>
            <a:pPr marL="571500" indent="-571500">
              <a:buFont typeface="Arial" panose="020B0604020202020204" pitchFamily="34" charset="0"/>
              <a:buChar char="•"/>
            </a:pPr>
            <a:endParaRPr lang="en-US" sz="1200" dirty="0"/>
          </a:p>
          <a:p>
            <a:pPr marL="571500" indent="-571500">
              <a:buFont typeface="Arial" panose="020B0604020202020204" pitchFamily="34" charset="0"/>
              <a:buChar char="•"/>
            </a:pPr>
            <a:r>
              <a:rPr lang="en-US" sz="2400" dirty="0"/>
              <a:t>Changes of subconsultants must be approved by the Fund’s Opportunities Department to ensure MWBE participation is appropriately maintained. </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p:txBody>
      </p:sp>
      <p:sp>
        <p:nvSpPr>
          <p:cNvPr id="2" name="Flowchart: Process 1">
            <a:extLst>
              <a:ext uri="{FF2B5EF4-FFF2-40B4-BE49-F238E27FC236}">
                <a16:creationId xmlns:a16="http://schemas.microsoft.com/office/drawing/2014/main" id="{8C7C09A0-CB0E-4355-9971-C6F354BEB054}"/>
              </a:ext>
            </a:extLst>
          </p:cNvPr>
          <p:cNvSpPr/>
          <p:nvPr/>
        </p:nvSpPr>
        <p:spPr>
          <a:xfrm>
            <a:off x="6749143" y="5778049"/>
            <a:ext cx="5442855" cy="612648"/>
          </a:xfrm>
          <a:prstGeom prst="flowChartProcess">
            <a:avLst/>
          </a:prstGeom>
          <a:gradFill>
            <a:gsLst>
              <a:gs pos="0">
                <a:schemeClr val="tx2">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2"/>
                </a:solidFill>
                <a:hlinkClick r:id="rId3">
                  <a:extLst>
                    <a:ext uri="{A12FA001-AC4F-418D-AE19-62706E023703}">
                      <ahyp:hlinkClr xmlns:ahyp="http://schemas.microsoft.com/office/drawing/2018/hyperlinkcolor" val="tx"/>
                    </a:ext>
                  </a:extLst>
                </a:hlinkClick>
              </a:rPr>
              <a:t>SUCF.OpportunityAdmin@suny.edu</a:t>
            </a:r>
            <a:r>
              <a:rPr lang="en-US" b="1" dirty="0">
                <a:solidFill>
                  <a:schemeClr val="tx2"/>
                </a:solidFill>
              </a:rPr>
              <a:t>  or 518-320-1650</a:t>
            </a:r>
          </a:p>
        </p:txBody>
      </p:sp>
      <p:sp>
        <p:nvSpPr>
          <p:cNvPr id="7" name="TextBox 6">
            <a:extLst>
              <a:ext uri="{FF2B5EF4-FFF2-40B4-BE49-F238E27FC236}">
                <a16:creationId xmlns:a16="http://schemas.microsoft.com/office/drawing/2014/main" id="{B2BB18C7-D660-40CC-8DBE-4E37ECF98A5E}"/>
              </a:ext>
            </a:extLst>
          </p:cNvPr>
          <p:cNvSpPr txBox="1"/>
          <p:nvPr/>
        </p:nvSpPr>
        <p:spPr>
          <a:xfrm>
            <a:off x="3737897" y="6488668"/>
            <a:ext cx="4716206" cy="36933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Sub-Consultant Tab Example On Next Slide </a:t>
            </a:r>
          </a:p>
        </p:txBody>
      </p:sp>
    </p:spTree>
    <p:extLst>
      <p:ext uri="{BB962C8B-B14F-4D97-AF65-F5344CB8AC3E}">
        <p14:creationId xmlns:p14="http://schemas.microsoft.com/office/powerpoint/2010/main" val="26328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375366"/>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Sub-Consultant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pic>
        <p:nvPicPr>
          <p:cNvPr id="4" name="Picture 3">
            <a:extLst>
              <a:ext uri="{FF2B5EF4-FFF2-40B4-BE49-F238E27FC236}">
                <a16:creationId xmlns:a16="http://schemas.microsoft.com/office/drawing/2014/main" id="{C785753C-7C6B-4E51-90F8-F91C039046B5}"/>
              </a:ext>
            </a:extLst>
          </p:cNvPr>
          <p:cNvPicPr>
            <a:picLocks noChangeAspect="1"/>
          </p:cNvPicPr>
          <p:nvPr/>
        </p:nvPicPr>
        <p:blipFill>
          <a:blip r:embed="rId3"/>
          <a:stretch>
            <a:fillRect/>
          </a:stretch>
        </p:blipFill>
        <p:spPr>
          <a:xfrm>
            <a:off x="513720" y="3027193"/>
            <a:ext cx="10980948" cy="3036631"/>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F2EE0B9F-04DF-4B99-8E69-1CF20AA50289}"/>
              </a:ext>
            </a:extLst>
          </p:cNvPr>
          <p:cNvSpPr txBox="1"/>
          <p:nvPr/>
        </p:nvSpPr>
        <p:spPr>
          <a:xfrm>
            <a:off x="179613" y="1376169"/>
            <a:ext cx="11821886" cy="1908215"/>
          </a:xfrm>
          <a:prstGeom prst="rect">
            <a:avLst/>
          </a:prstGeom>
          <a:noFill/>
        </p:spPr>
        <p:txBody>
          <a:bodyPr wrap="square" rtlCol="0">
            <a:spAutoFit/>
          </a:bodyPr>
          <a:lstStyle/>
          <a:p>
            <a:pPr marL="457200" indent="-457200">
              <a:buFont typeface="+mj-lt"/>
              <a:buAutoNum type="arabicPeriod"/>
            </a:pPr>
            <a:r>
              <a:rPr lang="en-US" sz="2000" dirty="0">
                <a:latin typeface="Arial" panose="020B0604020202020204" pitchFamily="34" charset="0"/>
                <a:cs typeface="Arial" panose="020B0604020202020204" pitchFamily="34" charset="0"/>
              </a:rPr>
              <a:t>For each subconsultant listed, enter the scheduled start and end date for that Contract.</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Enter the value of the amount actually paid to the firm since the last application for payment was submitted.</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13" name="Oval 12">
            <a:extLst>
              <a:ext uri="{FF2B5EF4-FFF2-40B4-BE49-F238E27FC236}">
                <a16:creationId xmlns:a16="http://schemas.microsoft.com/office/drawing/2014/main" id="{E8F79991-3BDD-47FA-8F62-B9D213DCF34B}"/>
              </a:ext>
            </a:extLst>
          </p:cNvPr>
          <p:cNvSpPr/>
          <p:nvPr/>
        </p:nvSpPr>
        <p:spPr>
          <a:xfrm>
            <a:off x="5148943" y="3160513"/>
            <a:ext cx="1251857" cy="28762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83A9C25-29D7-41E2-9410-473450CAEF8A}"/>
              </a:ext>
            </a:extLst>
          </p:cNvPr>
          <p:cNvSpPr/>
          <p:nvPr/>
        </p:nvSpPr>
        <p:spPr>
          <a:xfrm>
            <a:off x="6487173" y="3931026"/>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5" name="Oval 14">
            <a:extLst>
              <a:ext uri="{FF2B5EF4-FFF2-40B4-BE49-F238E27FC236}">
                <a16:creationId xmlns:a16="http://schemas.microsoft.com/office/drawing/2014/main" id="{DBEC22AD-70FC-4004-969E-D777CADAD6E8}"/>
              </a:ext>
            </a:extLst>
          </p:cNvPr>
          <p:cNvSpPr/>
          <p:nvPr/>
        </p:nvSpPr>
        <p:spPr>
          <a:xfrm>
            <a:off x="9997285" y="4598656"/>
            <a:ext cx="448179" cy="4025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57069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84C82-A8E5-4FE8-BC96-80B12D246628}"/>
              </a:ext>
            </a:extLst>
          </p:cNvPr>
          <p:cNvSpPr>
            <a:spLocks noGrp="1"/>
          </p:cNvSpPr>
          <p:nvPr>
            <p:ph type="title"/>
          </p:nvPr>
        </p:nvSpPr>
        <p:spPr>
          <a:xfrm>
            <a:off x="0" y="541209"/>
            <a:ext cx="12191999" cy="1143000"/>
          </a:xfrm>
          <a:solidFill>
            <a:schemeClr val="accent1">
              <a:lumMod val="20000"/>
              <a:lumOff val="80000"/>
              <a:alpha val="49000"/>
            </a:schemeClr>
          </a:solidFill>
        </p:spPr>
        <p:txBody>
          <a:bodyPr>
            <a:normAutofit fontScale="90000"/>
          </a:bodyPr>
          <a:lstStyle/>
          <a:p>
            <a:r>
              <a:rPr lang="en-US" dirty="0"/>
              <a:t>Payment Process Overview</a:t>
            </a:r>
          </a:p>
        </p:txBody>
      </p:sp>
      <p:grpSp>
        <p:nvGrpSpPr>
          <p:cNvPr id="3" name="Group 2">
            <a:extLst>
              <a:ext uri="{FF2B5EF4-FFF2-40B4-BE49-F238E27FC236}">
                <a16:creationId xmlns:a16="http://schemas.microsoft.com/office/drawing/2014/main" id="{56577EAA-124D-47F6-B599-279751E1A1CA}"/>
              </a:ext>
            </a:extLst>
          </p:cNvPr>
          <p:cNvGrpSpPr/>
          <p:nvPr/>
        </p:nvGrpSpPr>
        <p:grpSpPr>
          <a:xfrm>
            <a:off x="986481" y="2938911"/>
            <a:ext cx="10219038" cy="2603280"/>
            <a:chOff x="1066800" y="2599755"/>
            <a:chExt cx="6934200" cy="1371600"/>
          </a:xfrm>
          <a:solidFill>
            <a:srgbClr val="92D050"/>
          </a:solidFill>
        </p:grpSpPr>
        <p:sp>
          <p:nvSpPr>
            <p:cNvPr id="5" name="Rounded Rectangle 7">
              <a:extLst>
                <a:ext uri="{FF2B5EF4-FFF2-40B4-BE49-F238E27FC236}">
                  <a16:creationId xmlns:a16="http://schemas.microsoft.com/office/drawing/2014/main" id="{C7C73F8B-EBA1-4488-9152-5089C399B255}"/>
                </a:ext>
              </a:extLst>
            </p:cNvPr>
            <p:cNvSpPr/>
            <p:nvPr/>
          </p:nvSpPr>
          <p:spPr>
            <a:xfrm>
              <a:off x="1066800" y="2599755"/>
              <a:ext cx="1066800" cy="1371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Enter Payment Information</a:t>
              </a:r>
            </a:p>
          </p:txBody>
        </p:sp>
        <p:sp>
          <p:nvSpPr>
            <p:cNvPr id="6" name="Right Arrow 8">
              <a:extLst>
                <a:ext uri="{FF2B5EF4-FFF2-40B4-BE49-F238E27FC236}">
                  <a16:creationId xmlns:a16="http://schemas.microsoft.com/office/drawing/2014/main" id="{4A3372FC-1517-42C9-8395-72DED121CE8C}"/>
                </a:ext>
              </a:extLst>
            </p:cNvPr>
            <p:cNvSpPr/>
            <p:nvPr/>
          </p:nvSpPr>
          <p:spPr>
            <a:xfrm>
              <a:off x="2209800" y="3209355"/>
              <a:ext cx="228600" cy="228600"/>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9">
              <a:extLst>
                <a:ext uri="{FF2B5EF4-FFF2-40B4-BE49-F238E27FC236}">
                  <a16:creationId xmlns:a16="http://schemas.microsoft.com/office/drawing/2014/main" id="{CC2C5CA2-C25F-40F6-84C2-B9BD1785FD60}"/>
                </a:ext>
              </a:extLst>
            </p:cNvPr>
            <p:cNvSpPr/>
            <p:nvPr/>
          </p:nvSpPr>
          <p:spPr>
            <a:xfrm>
              <a:off x="3962400" y="2599755"/>
              <a:ext cx="1066800" cy="1371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Print,</a:t>
              </a:r>
            </a:p>
            <a:p>
              <a:pPr lvl="0" algn="ctr"/>
              <a:r>
                <a:rPr lang="en-US" b="1" dirty="0">
                  <a:solidFill>
                    <a:schemeClr val="tx1"/>
                  </a:solidFill>
                </a:rPr>
                <a:t>Sign, and Email Certification Form</a:t>
              </a:r>
            </a:p>
            <a:p>
              <a:pPr algn="ctr"/>
              <a:endParaRPr lang="en-US" sz="1400" b="1" dirty="0">
                <a:effectLst>
                  <a:outerShdw blurRad="38100" dist="38100" dir="2700000" algn="tl">
                    <a:srgbClr val="000000">
                      <a:alpha val="43137"/>
                    </a:srgbClr>
                  </a:outerShdw>
                </a:effectLst>
              </a:endParaRPr>
            </a:p>
          </p:txBody>
        </p:sp>
        <p:sp>
          <p:nvSpPr>
            <p:cNvPr id="8" name="Right Arrow 12">
              <a:extLst>
                <a:ext uri="{FF2B5EF4-FFF2-40B4-BE49-F238E27FC236}">
                  <a16:creationId xmlns:a16="http://schemas.microsoft.com/office/drawing/2014/main" id="{07438C54-4797-4D2F-BDF2-774C4E8BBB87}"/>
                </a:ext>
              </a:extLst>
            </p:cNvPr>
            <p:cNvSpPr/>
            <p:nvPr/>
          </p:nvSpPr>
          <p:spPr>
            <a:xfrm>
              <a:off x="3657600" y="3209355"/>
              <a:ext cx="228600" cy="228600"/>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13">
              <a:extLst>
                <a:ext uri="{FF2B5EF4-FFF2-40B4-BE49-F238E27FC236}">
                  <a16:creationId xmlns:a16="http://schemas.microsoft.com/office/drawing/2014/main" id="{3AFF5F09-80A9-4C83-8E8E-653785B62E53}"/>
                </a:ext>
              </a:extLst>
            </p:cNvPr>
            <p:cNvSpPr/>
            <p:nvPr/>
          </p:nvSpPr>
          <p:spPr>
            <a:xfrm>
              <a:off x="5105400" y="3209355"/>
              <a:ext cx="228600" cy="228600"/>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14">
              <a:extLst>
                <a:ext uri="{FF2B5EF4-FFF2-40B4-BE49-F238E27FC236}">
                  <a16:creationId xmlns:a16="http://schemas.microsoft.com/office/drawing/2014/main" id="{5C53AD1C-3F3C-4E21-B04F-F461343A2175}"/>
                </a:ext>
              </a:extLst>
            </p:cNvPr>
            <p:cNvSpPr/>
            <p:nvPr/>
          </p:nvSpPr>
          <p:spPr>
            <a:xfrm>
              <a:off x="6553200" y="3209355"/>
              <a:ext cx="228600" cy="228600"/>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6">
              <a:extLst>
                <a:ext uri="{FF2B5EF4-FFF2-40B4-BE49-F238E27FC236}">
                  <a16:creationId xmlns:a16="http://schemas.microsoft.com/office/drawing/2014/main" id="{F49E32BB-A227-4167-B81C-1C4CAEFD817E}"/>
                </a:ext>
              </a:extLst>
            </p:cNvPr>
            <p:cNvSpPr/>
            <p:nvPr/>
          </p:nvSpPr>
          <p:spPr>
            <a:xfrm>
              <a:off x="2514600" y="2599755"/>
              <a:ext cx="1066800" cy="1371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Electronic Submission</a:t>
              </a:r>
            </a:p>
            <a:p>
              <a:pPr algn="ctr"/>
              <a:endParaRPr lang="en-US" sz="1400" b="1" dirty="0">
                <a:effectLst>
                  <a:outerShdw blurRad="38100" dist="38100" dir="2700000" algn="tl">
                    <a:srgbClr val="000000">
                      <a:alpha val="43137"/>
                    </a:srgbClr>
                  </a:outerShdw>
                </a:effectLst>
              </a:endParaRPr>
            </a:p>
          </p:txBody>
        </p:sp>
        <p:sp>
          <p:nvSpPr>
            <p:cNvPr id="12" name="Rounded Rectangle 17">
              <a:extLst>
                <a:ext uri="{FF2B5EF4-FFF2-40B4-BE49-F238E27FC236}">
                  <a16:creationId xmlns:a16="http://schemas.microsoft.com/office/drawing/2014/main" id="{CFF876B3-1AE6-4C95-84A3-044318001F1C}"/>
                </a:ext>
              </a:extLst>
            </p:cNvPr>
            <p:cNvSpPr/>
            <p:nvPr/>
          </p:nvSpPr>
          <p:spPr>
            <a:xfrm>
              <a:off x="5410200" y="2599755"/>
              <a:ext cx="1066800" cy="1371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chemeClr val="tx1"/>
                  </a:solidFill>
                </a:rPr>
                <a:t>SUCF Approval</a:t>
              </a:r>
            </a:p>
            <a:p>
              <a:pPr algn="ctr"/>
              <a:endParaRPr lang="en-US" sz="1100" dirty="0"/>
            </a:p>
          </p:txBody>
        </p:sp>
        <p:sp>
          <p:nvSpPr>
            <p:cNvPr id="13" name="Rounded Rectangle 20">
              <a:extLst>
                <a:ext uri="{FF2B5EF4-FFF2-40B4-BE49-F238E27FC236}">
                  <a16:creationId xmlns:a16="http://schemas.microsoft.com/office/drawing/2014/main" id="{72C4B7E0-2CAE-4B64-B598-4DC3BA0FA2EE}"/>
                </a:ext>
              </a:extLst>
            </p:cNvPr>
            <p:cNvSpPr/>
            <p:nvPr/>
          </p:nvSpPr>
          <p:spPr>
            <a:xfrm>
              <a:off x="6934200" y="2599755"/>
              <a:ext cx="1066800" cy="1371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OSC  Approval and Payment</a:t>
              </a:r>
            </a:p>
            <a:p>
              <a:pPr algn="ctr"/>
              <a:endParaRPr lang="en-US" sz="1400" b="1" dirty="0">
                <a:effectLst>
                  <a:outerShdw blurRad="38100" dist="38100" dir="2700000" algn="tl">
                    <a:srgbClr val="000000">
                      <a:alpha val="43137"/>
                    </a:srgbClr>
                  </a:outerShdw>
                </a:effectLst>
              </a:endParaRPr>
            </a:p>
          </p:txBody>
        </p:sp>
      </p:grpSp>
      <p:sp>
        <p:nvSpPr>
          <p:cNvPr id="2" name="Rectangle 1">
            <a:extLst>
              <a:ext uri="{FF2B5EF4-FFF2-40B4-BE49-F238E27FC236}">
                <a16:creationId xmlns:a16="http://schemas.microsoft.com/office/drawing/2014/main" id="{6C4B78D7-A618-44C8-8CFC-78B63DC3A7CE}"/>
              </a:ext>
            </a:extLst>
          </p:cNvPr>
          <p:cNvSpPr/>
          <p:nvPr/>
        </p:nvSpPr>
        <p:spPr>
          <a:xfrm>
            <a:off x="574783" y="2972507"/>
            <a:ext cx="393056" cy="584775"/>
          </a:xfrm>
          <a:prstGeom prst="rect">
            <a:avLst/>
          </a:prstGeom>
          <a:noFill/>
        </p:spPr>
        <p:txBody>
          <a:bodyPr wrap="squar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1</a:t>
            </a:r>
          </a:p>
        </p:txBody>
      </p:sp>
      <p:sp>
        <p:nvSpPr>
          <p:cNvPr id="14" name="Rectangle 13">
            <a:extLst>
              <a:ext uri="{FF2B5EF4-FFF2-40B4-BE49-F238E27FC236}">
                <a16:creationId xmlns:a16="http://schemas.microsoft.com/office/drawing/2014/main" id="{527BE5A3-A27B-4FDD-AFCC-C8EE1E1AD78E}"/>
              </a:ext>
            </a:extLst>
          </p:cNvPr>
          <p:cNvSpPr/>
          <p:nvPr/>
        </p:nvSpPr>
        <p:spPr>
          <a:xfrm>
            <a:off x="9093670" y="2938911"/>
            <a:ext cx="393056" cy="584775"/>
          </a:xfrm>
          <a:prstGeom prst="rect">
            <a:avLst/>
          </a:prstGeom>
          <a:noFill/>
        </p:spPr>
        <p:txBody>
          <a:bodyPr wrap="square" lIns="91440" tIns="45720" rIns="91440" bIns="4572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5</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3924B904-B916-4D41-A29E-4DF65E91E933}"/>
              </a:ext>
            </a:extLst>
          </p:cNvPr>
          <p:cNvSpPr/>
          <p:nvPr/>
        </p:nvSpPr>
        <p:spPr>
          <a:xfrm>
            <a:off x="6910145" y="2938911"/>
            <a:ext cx="393056" cy="584775"/>
          </a:xfrm>
          <a:prstGeom prst="rect">
            <a:avLst/>
          </a:prstGeom>
          <a:noFill/>
        </p:spPr>
        <p:txBody>
          <a:bodyPr wrap="square" lIns="91440" tIns="45720" rIns="91440" bIns="4572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D15F98C9-A948-4B47-9487-9AF7EB84E3E0}"/>
              </a:ext>
            </a:extLst>
          </p:cNvPr>
          <p:cNvSpPr/>
          <p:nvPr/>
        </p:nvSpPr>
        <p:spPr>
          <a:xfrm>
            <a:off x="4763879" y="2972506"/>
            <a:ext cx="393056" cy="584775"/>
          </a:xfrm>
          <a:prstGeom prst="rect">
            <a:avLst/>
          </a:prstGeom>
          <a:noFill/>
        </p:spPr>
        <p:txBody>
          <a:bodyPr wrap="square" lIns="91440" tIns="45720" rIns="91440" bIns="45720">
            <a:spAutoFit/>
          </a:bodyPr>
          <a:lstStyle/>
          <a:p>
            <a:pPr algn="ctr"/>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7" name="Rectangle 16">
            <a:extLst>
              <a:ext uri="{FF2B5EF4-FFF2-40B4-BE49-F238E27FC236}">
                <a16:creationId xmlns:a16="http://schemas.microsoft.com/office/drawing/2014/main" id="{D345B04F-9E57-4EF3-A98E-A85DC9D37CFB}"/>
              </a:ext>
            </a:extLst>
          </p:cNvPr>
          <p:cNvSpPr/>
          <p:nvPr/>
        </p:nvSpPr>
        <p:spPr>
          <a:xfrm>
            <a:off x="2650264" y="2972507"/>
            <a:ext cx="393056" cy="584775"/>
          </a:xfrm>
          <a:prstGeom prst="rect">
            <a:avLst/>
          </a:prstGeom>
          <a:noFill/>
        </p:spPr>
        <p:txBody>
          <a:bodyPr wrap="square" lIns="91440" tIns="45720" rIns="91440" bIns="45720">
            <a:spAutoFit/>
          </a:bodyPr>
          <a:lstStyle/>
          <a:p>
            <a:pPr algn="ctr"/>
            <a:r>
              <a:rPr 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2</a:t>
            </a:r>
          </a:p>
        </p:txBody>
      </p:sp>
    </p:spTree>
    <p:extLst>
      <p:ext uri="{BB962C8B-B14F-4D97-AF65-F5344CB8AC3E}">
        <p14:creationId xmlns:p14="http://schemas.microsoft.com/office/powerpoint/2010/main" val="300045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8EAEE3-FA8B-4654-B57E-5C7C9DB99DCB}"/>
              </a:ext>
            </a:extLst>
          </p:cNvPr>
          <p:cNvPicPr>
            <a:picLocks noChangeAspect="1"/>
          </p:cNvPicPr>
          <p:nvPr/>
        </p:nvPicPr>
        <p:blipFill>
          <a:blip r:embed="rId3"/>
          <a:stretch>
            <a:fillRect/>
          </a:stretch>
        </p:blipFill>
        <p:spPr>
          <a:xfrm>
            <a:off x="1646585" y="3145205"/>
            <a:ext cx="9152044" cy="333743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00B87BC-BDB3-45AD-A083-A09049688EEA}"/>
              </a:ext>
            </a:extLst>
          </p:cNvPr>
          <p:cNvSpPr txBox="1"/>
          <p:nvPr/>
        </p:nvSpPr>
        <p:spPr>
          <a:xfrm>
            <a:off x="1" y="375366"/>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Attachment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22" name="Oval 21">
            <a:extLst>
              <a:ext uri="{FF2B5EF4-FFF2-40B4-BE49-F238E27FC236}">
                <a16:creationId xmlns:a16="http://schemas.microsoft.com/office/drawing/2014/main" id="{26AAADCD-BEEE-4FAC-AA0D-B880270F8A66}"/>
              </a:ext>
            </a:extLst>
          </p:cNvPr>
          <p:cNvSpPr/>
          <p:nvPr/>
        </p:nvSpPr>
        <p:spPr>
          <a:xfrm>
            <a:off x="5877196" y="4481573"/>
            <a:ext cx="450057" cy="3785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3" name="Oval 22">
            <a:extLst>
              <a:ext uri="{FF2B5EF4-FFF2-40B4-BE49-F238E27FC236}">
                <a16:creationId xmlns:a16="http://schemas.microsoft.com/office/drawing/2014/main" id="{3195B9A6-3A42-4903-BB57-F8839F490198}"/>
              </a:ext>
            </a:extLst>
          </p:cNvPr>
          <p:cNvSpPr/>
          <p:nvPr/>
        </p:nvSpPr>
        <p:spPr>
          <a:xfrm>
            <a:off x="3090919" y="5167353"/>
            <a:ext cx="450057" cy="37851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4" name="TextBox 13">
            <a:extLst>
              <a:ext uri="{FF2B5EF4-FFF2-40B4-BE49-F238E27FC236}">
                <a16:creationId xmlns:a16="http://schemas.microsoft.com/office/drawing/2014/main" id="{FC491B38-C693-4185-9B24-D0138B641248}"/>
              </a:ext>
            </a:extLst>
          </p:cNvPr>
          <p:cNvSpPr txBox="1"/>
          <p:nvPr/>
        </p:nvSpPr>
        <p:spPr>
          <a:xfrm>
            <a:off x="370115" y="1245582"/>
            <a:ext cx="11408228" cy="258532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You may attach backup documentation to support the payment in Adobe.pdf format.  </a:t>
            </a:r>
          </a:p>
          <a:p>
            <a:r>
              <a:rPr lang="en-US" sz="2000" dirty="0">
                <a:latin typeface="Arial" panose="020B0604020202020204" pitchFamily="34" charset="0"/>
                <a:cs typeface="Arial" panose="020B0604020202020204" pitchFamily="34" charset="0"/>
              </a:rPr>
              <a:t>Some examples: </a:t>
            </a:r>
            <a:r>
              <a:rPr lang="en-US" sz="2000" i="1" dirty="0">
                <a:latin typeface="Arial" panose="020B0604020202020204" pitchFamily="34" charset="0"/>
                <a:cs typeface="Arial" panose="020B0604020202020204" pitchFamily="34" charset="0"/>
              </a:rPr>
              <a:t>Invoices, Travel Receipts, Proof of Rate of Pay and Hours Worked</a:t>
            </a:r>
            <a:r>
              <a:rPr lang="en-US" sz="2000" dirty="0">
                <a:latin typeface="Arial" panose="020B0604020202020204" pitchFamily="34" charset="0"/>
                <a:cs typeface="Arial" panose="020B0604020202020204" pitchFamily="34" charset="0"/>
              </a:rPr>
              <a:t>.</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Insert a </a:t>
            </a:r>
            <a:r>
              <a:rPr lang="en-US" sz="2000" b="1" dirty="0">
                <a:latin typeface="Arial" panose="020B0604020202020204" pitchFamily="34" charset="0"/>
                <a:cs typeface="Arial" panose="020B0604020202020204" pitchFamily="34" charset="0"/>
              </a:rPr>
              <a:t>brief description</a:t>
            </a:r>
            <a:r>
              <a:rPr lang="en-US" sz="2000" dirty="0">
                <a:latin typeface="Arial" panose="020B0604020202020204" pitchFamily="34" charset="0"/>
                <a:cs typeface="Arial" panose="020B0604020202020204" pitchFamily="34" charset="0"/>
              </a:rPr>
              <a:t> of the document(s) you are attaching.</a:t>
            </a:r>
          </a:p>
          <a:p>
            <a:pPr marL="457200" indent="-457200">
              <a:buFont typeface="+mj-lt"/>
              <a:buAutoNum type="arabicPeriod"/>
            </a:pPr>
            <a:endParaRPr lang="en-US" sz="12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a:latin typeface="Arial" panose="020B0604020202020204" pitchFamily="34" charset="0"/>
                <a:cs typeface="Arial" panose="020B0604020202020204" pitchFamily="34" charset="0"/>
              </a:rPr>
              <a:t>Click “</a:t>
            </a:r>
            <a:r>
              <a:rPr lang="en-US" sz="2000" b="1" dirty="0">
                <a:latin typeface="Arial" panose="020B0604020202020204" pitchFamily="34" charset="0"/>
                <a:cs typeface="Arial" panose="020B0604020202020204" pitchFamily="34" charset="0"/>
              </a:rPr>
              <a:t>Browse</a:t>
            </a:r>
            <a:r>
              <a:rPr lang="en-US" sz="2000" dirty="0">
                <a:latin typeface="Arial" panose="020B0604020202020204" pitchFamily="34" charset="0"/>
                <a:cs typeface="Arial" panose="020B0604020202020204" pitchFamily="34" charset="0"/>
              </a:rPr>
              <a:t>” to search for and attach your file then </a:t>
            </a:r>
            <a:r>
              <a:rPr lang="en-US" sz="2000" b="1" dirty="0">
                <a:latin typeface="Arial" panose="020B0604020202020204" pitchFamily="34" charset="0"/>
                <a:cs typeface="Arial" panose="020B0604020202020204" pitchFamily="34" charset="0"/>
              </a:rPr>
              <a:t>upload</a:t>
            </a:r>
            <a:r>
              <a:rPr lang="en-US" sz="2000" dirty="0">
                <a:latin typeface="Arial" panose="020B0604020202020204" pitchFamily="34" charset="0"/>
                <a:cs typeface="Arial" panose="020B0604020202020204" pitchFamily="34" charset="0"/>
              </a:rPr>
              <a:t> into the system.</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475B1C6A-6C8A-45C0-ACDF-3F264376B820}"/>
              </a:ext>
            </a:extLst>
          </p:cNvPr>
          <p:cNvSpPr txBox="1"/>
          <p:nvPr/>
        </p:nvSpPr>
        <p:spPr>
          <a:xfrm>
            <a:off x="3090919" y="6165758"/>
            <a:ext cx="6934200" cy="369332"/>
          </a:xfrm>
          <a:prstGeom prst="rect">
            <a:avLst/>
          </a:prstGeom>
          <a:noFill/>
        </p:spPr>
        <p:txBody>
          <a:bodyPr wrap="square" rtlCol="0">
            <a:spAutoFit/>
          </a:bodyPr>
          <a:lstStyle/>
          <a:p>
            <a:r>
              <a:rPr lang="en-US" b="1" i="1" dirty="0">
                <a:solidFill>
                  <a:srgbClr val="FF0000"/>
                </a:solidFill>
              </a:rPr>
              <a:t>Your uploaded files will show up here.</a:t>
            </a:r>
          </a:p>
        </p:txBody>
      </p:sp>
      <p:sp>
        <p:nvSpPr>
          <p:cNvPr id="10" name="Oval 9">
            <a:extLst>
              <a:ext uri="{FF2B5EF4-FFF2-40B4-BE49-F238E27FC236}">
                <a16:creationId xmlns:a16="http://schemas.microsoft.com/office/drawing/2014/main" id="{060C7873-6223-4513-BDF5-FEF80C7815A0}"/>
              </a:ext>
            </a:extLst>
          </p:cNvPr>
          <p:cNvSpPr/>
          <p:nvPr/>
        </p:nvSpPr>
        <p:spPr>
          <a:xfrm>
            <a:off x="6171576" y="4135204"/>
            <a:ext cx="772886" cy="2655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272312"/>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Summary Tab</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pic>
        <p:nvPicPr>
          <p:cNvPr id="2" name="Picture 1">
            <a:extLst>
              <a:ext uri="{FF2B5EF4-FFF2-40B4-BE49-F238E27FC236}">
                <a16:creationId xmlns:a16="http://schemas.microsoft.com/office/drawing/2014/main" id="{591F1451-79CB-411D-A1B3-F83D11F28B4E}"/>
              </a:ext>
            </a:extLst>
          </p:cNvPr>
          <p:cNvPicPr>
            <a:picLocks noChangeAspect="1"/>
          </p:cNvPicPr>
          <p:nvPr/>
        </p:nvPicPr>
        <p:blipFill>
          <a:blip r:embed="rId3"/>
          <a:stretch>
            <a:fillRect/>
          </a:stretch>
        </p:blipFill>
        <p:spPr>
          <a:xfrm>
            <a:off x="356124" y="1201782"/>
            <a:ext cx="9029122" cy="5173733"/>
          </a:xfrm>
          <a:prstGeom prst="rect">
            <a:avLst/>
          </a:prstGeom>
        </p:spPr>
      </p:pic>
      <p:sp>
        <p:nvSpPr>
          <p:cNvPr id="4" name="Rectangle 3">
            <a:extLst>
              <a:ext uri="{FF2B5EF4-FFF2-40B4-BE49-F238E27FC236}">
                <a16:creationId xmlns:a16="http://schemas.microsoft.com/office/drawing/2014/main" id="{096ED23C-C9AB-4F29-B2CF-1E5672639FAE}"/>
              </a:ext>
            </a:extLst>
          </p:cNvPr>
          <p:cNvSpPr/>
          <p:nvPr/>
        </p:nvSpPr>
        <p:spPr>
          <a:xfrm>
            <a:off x="7039935" y="2856525"/>
            <a:ext cx="4797495" cy="3664189"/>
          </a:xfrm>
          <a:prstGeom prst="rect">
            <a:avLst/>
          </a:prstGeom>
          <a:solidFill>
            <a:schemeClr val="tx2">
              <a:lumMod val="40000"/>
              <a:lumOff val="60000"/>
              <a:alpha val="47000"/>
            </a:schemeClr>
          </a:solidFill>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mj-lt"/>
              <a:buAutoNum type="arabicPeriod"/>
            </a:pPr>
            <a:r>
              <a:rPr lang="en-US" sz="1600" dirty="0">
                <a:solidFill>
                  <a:schemeClr val="tx1"/>
                </a:solidFill>
                <a:latin typeface="Arial" panose="020B0604020202020204" pitchFamily="34" charset="0"/>
                <a:cs typeface="Arial" panose="020B0604020202020204" pitchFamily="34" charset="0"/>
              </a:rPr>
              <a:t>You can see current, previously, and remaining to be paid totals on the contract.</a:t>
            </a:r>
          </a:p>
          <a:p>
            <a:pPr marL="342900" indent="-342900">
              <a:buFont typeface="+mj-lt"/>
              <a:buAutoNum type="arabicPeriod"/>
            </a:pPr>
            <a:endParaRPr lang="en-US" sz="1600"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tx1"/>
                </a:solidFill>
                <a:latin typeface="Arial" panose="020B0604020202020204" pitchFamily="34" charset="0"/>
                <a:cs typeface="Arial" panose="020B0604020202020204" pitchFamily="34" charset="0"/>
              </a:rPr>
              <a:t>Click the “Save” button if you want to save the information entered but do not want to submit for approval from the Fund.</a:t>
            </a:r>
          </a:p>
          <a:p>
            <a:pPr marL="342900" indent="-342900">
              <a:buFont typeface="+mj-lt"/>
              <a:buAutoNum type="arabicPeriod"/>
            </a:pPr>
            <a:endParaRPr lang="en-US" sz="1600"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sz="1600" dirty="0">
                <a:solidFill>
                  <a:schemeClr val="tx1"/>
                </a:solidFill>
                <a:latin typeface="Arial" panose="020B0604020202020204" pitchFamily="34" charset="0"/>
                <a:cs typeface="Arial" panose="020B0604020202020204" pitchFamily="34" charset="0"/>
              </a:rPr>
              <a:t>By clicking on the “Submit” button, you are verifying for accuracy and completeness of request for payment.</a:t>
            </a:r>
          </a:p>
          <a:p>
            <a:pPr marL="342900" indent="-342900">
              <a:buFont typeface="+mj-lt"/>
              <a:buAutoNum type="arabicPeriod"/>
            </a:pPr>
            <a:endParaRPr lang="en-US" sz="1600"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pPr>
            <a:r>
              <a:rPr lang="en-US" sz="1600" b="1" dirty="0">
                <a:solidFill>
                  <a:schemeClr val="tx1"/>
                </a:solidFill>
                <a:latin typeface="Arial" panose="020B0604020202020204" pitchFamily="34" charset="0"/>
                <a:cs typeface="Arial" panose="020B0604020202020204" pitchFamily="34" charset="0"/>
              </a:rPr>
              <a:t>Once submitted, no changes can be made to the payment unless your coordinator rejects the payment back to you.</a:t>
            </a: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a:p>
            <a:pPr marL="285750" indent="-285750">
              <a:buFont typeface="Arial" panose="020B0604020202020204" pitchFamily="34" charset="0"/>
              <a:buChar char="•"/>
            </a:pPr>
            <a:endParaRPr lang="en-US" dirty="0">
              <a:solidFill>
                <a:schemeClr val="tx2"/>
              </a:solidFill>
            </a:endParaRPr>
          </a:p>
        </p:txBody>
      </p:sp>
      <p:sp>
        <p:nvSpPr>
          <p:cNvPr id="6" name="Oval 5">
            <a:extLst>
              <a:ext uri="{FF2B5EF4-FFF2-40B4-BE49-F238E27FC236}">
                <a16:creationId xmlns:a16="http://schemas.microsoft.com/office/drawing/2014/main" id="{B631DF5C-4FE2-40B0-A505-45ABE7C60B89}"/>
              </a:ext>
            </a:extLst>
          </p:cNvPr>
          <p:cNvSpPr/>
          <p:nvPr/>
        </p:nvSpPr>
        <p:spPr>
          <a:xfrm>
            <a:off x="3468814" y="2769410"/>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45FBB38B-ADD1-4CF2-961C-D1FA64041D8F}"/>
              </a:ext>
            </a:extLst>
          </p:cNvPr>
          <p:cNvSpPr/>
          <p:nvPr/>
        </p:nvSpPr>
        <p:spPr>
          <a:xfrm>
            <a:off x="1686197" y="5950972"/>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1EDFC9C6-2FE6-46C2-B604-349E9C90707B}"/>
              </a:ext>
            </a:extLst>
          </p:cNvPr>
          <p:cNvSpPr/>
          <p:nvPr/>
        </p:nvSpPr>
        <p:spPr>
          <a:xfrm>
            <a:off x="1369425" y="4303266"/>
            <a:ext cx="415832" cy="373806"/>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0" name="Oval 9">
            <a:extLst>
              <a:ext uri="{FF2B5EF4-FFF2-40B4-BE49-F238E27FC236}">
                <a16:creationId xmlns:a16="http://schemas.microsoft.com/office/drawing/2014/main" id="{F8F8559A-A7D9-4D9E-BF6E-0A086836244F}"/>
              </a:ext>
            </a:extLst>
          </p:cNvPr>
          <p:cNvSpPr/>
          <p:nvPr/>
        </p:nvSpPr>
        <p:spPr>
          <a:xfrm>
            <a:off x="6349476" y="2155371"/>
            <a:ext cx="772886" cy="26555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7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0" y="419076"/>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Certification Form</a:t>
            </a:r>
          </a:p>
        </p:txBody>
      </p:sp>
      <p:sp>
        <p:nvSpPr>
          <p:cNvPr id="3" name="TextBox 2">
            <a:extLst>
              <a:ext uri="{FF2B5EF4-FFF2-40B4-BE49-F238E27FC236}">
                <a16:creationId xmlns:a16="http://schemas.microsoft.com/office/drawing/2014/main" id="{4F09364E-E282-45F0-B26F-4B85842C8283}"/>
              </a:ext>
            </a:extLst>
          </p:cNvPr>
          <p:cNvSpPr txBox="1"/>
          <p:nvPr/>
        </p:nvSpPr>
        <p:spPr>
          <a:xfrm>
            <a:off x="124308" y="1245582"/>
            <a:ext cx="2227006" cy="677108"/>
          </a:xfrm>
          <a:prstGeom prst="rect">
            <a:avLst/>
          </a:prstGeom>
          <a:noFill/>
        </p:spPr>
        <p:txBody>
          <a:bodyPr wrap="square" rtlCol="0">
            <a:spAutoFit/>
          </a:bodyPr>
          <a:lstStyle/>
          <a:p>
            <a:endParaRPr lang="en-US" sz="2000" dirty="0"/>
          </a:p>
          <a:p>
            <a:endParaRPr lang="en-US" dirty="0"/>
          </a:p>
        </p:txBody>
      </p:sp>
      <p:sp>
        <p:nvSpPr>
          <p:cNvPr id="5" name="TextBox 4">
            <a:extLst>
              <a:ext uri="{FF2B5EF4-FFF2-40B4-BE49-F238E27FC236}">
                <a16:creationId xmlns:a16="http://schemas.microsoft.com/office/drawing/2014/main" id="{0F72D172-908F-4E94-B675-4B3A51050F12}"/>
              </a:ext>
            </a:extLst>
          </p:cNvPr>
          <p:cNvSpPr txBox="1"/>
          <p:nvPr/>
        </p:nvSpPr>
        <p:spPr>
          <a:xfrm>
            <a:off x="250371" y="1284670"/>
            <a:ext cx="11691256" cy="587853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Once you have submitted your payment electronically to the Fund for approval, you must print the Certification Form from the Reports Tab.</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Certification Form needs to be signed and dated.</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If this is a final payment and the final payment box is checked, an additional section will appear on the Certification Form stating that there will be no further billing on this Contract.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Completed Certification Form should be submitted electronically via email to the Capital Payments System mailbox (capitalpaymentsystem@suny.edu), with a CC to the SUCF Coordinator.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***Please Note: Original Certification Forms are no longer required.</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27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84C82-A8E5-4FE8-BC96-80B12D246628}"/>
              </a:ext>
            </a:extLst>
          </p:cNvPr>
          <p:cNvSpPr>
            <a:spLocks noGrp="1"/>
          </p:cNvSpPr>
          <p:nvPr>
            <p:ph type="title"/>
          </p:nvPr>
        </p:nvSpPr>
        <p:spPr>
          <a:xfrm>
            <a:off x="0" y="-101048"/>
            <a:ext cx="12192000" cy="1143000"/>
          </a:xfrm>
          <a:solidFill>
            <a:schemeClr val="accent1">
              <a:lumMod val="20000"/>
              <a:lumOff val="80000"/>
              <a:alpha val="49000"/>
            </a:schemeClr>
          </a:solidFill>
        </p:spPr>
        <p:txBody>
          <a:bodyPr>
            <a:noAutofit/>
          </a:bodyPr>
          <a:lstStyle/>
          <a:p>
            <a:r>
              <a:rPr lang="en-US" sz="6000" dirty="0"/>
              <a:t>Important Items to Remember…</a:t>
            </a:r>
          </a:p>
        </p:txBody>
      </p:sp>
      <p:sp>
        <p:nvSpPr>
          <p:cNvPr id="18" name="TextBox 17">
            <a:extLst>
              <a:ext uri="{FF2B5EF4-FFF2-40B4-BE49-F238E27FC236}">
                <a16:creationId xmlns:a16="http://schemas.microsoft.com/office/drawing/2014/main" id="{7257C92C-29E7-4D86-A397-CC59405C3544}"/>
              </a:ext>
            </a:extLst>
          </p:cNvPr>
          <p:cNvSpPr txBox="1"/>
          <p:nvPr/>
        </p:nvSpPr>
        <p:spPr>
          <a:xfrm>
            <a:off x="500742" y="1517791"/>
            <a:ext cx="11408229" cy="5386090"/>
          </a:xfrm>
          <a:prstGeom prst="rect">
            <a:avLst/>
          </a:prstGeom>
          <a:noFill/>
        </p:spPr>
        <p:txBody>
          <a:bodyPr wrap="square" rtlCol="0">
            <a:spAutoFit/>
          </a:bodyPr>
          <a:lstStyle/>
          <a:p>
            <a:pPr marL="457200" indent="-457200">
              <a:buFont typeface="Wingdings" panose="05000000000000000000" pitchFamily="2" charset="2"/>
              <a:buChar char="ü"/>
            </a:pPr>
            <a:r>
              <a:rPr lang="en-US" sz="2000" dirty="0">
                <a:solidFill>
                  <a:schemeClr val="bg1"/>
                </a:solidFill>
                <a:latin typeface="Arial" panose="020B0604020202020204" pitchFamily="34" charset="0"/>
                <a:cs typeface="Arial" panose="020B0604020202020204" pitchFamily="34" charset="0"/>
              </a:rPr>
              <a:t>To verify the payment request has been submitted, you can go to the Basic Data Tab, where the submitted date and amount will be displayed.</a:t>
            </a:r>
          </a:p>
          <a:p>
            <a:pPr marL="457200" indent="-457200">
              <a:buFont typeface="Wingdings" panose="05000000000000000000" pitchFamily="2" charset="2"/>
              <a:buChar char="ü"/>
            </a:pPr>
            <a:endParaRPr lang="en-US" sz="20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000" dirty="0">
                <a:solidFill>
                  <a:schemeClr val="bg1"/>
                </a:solidFill>
                <a:latin typeface="Arial" panose="020B0604020202020204" pitchFamily="34" charset="0"/>
                <a:cs typeface="Arial" panose="020B0604020202020204" pitchFamily="34" charset="0"/>
              </a:rPr>
              <a:t>It is important to attach all documentation and backup supporting your request for payment.</a:t>
            </a:r>
          </a:p>
          <a:p>
            <a:pPr marL="457200" indent="-457200">
              <a:buFont typeface="Wingdings" panose="05000000000000000000" pitchFamily="2" charset="2"/>
              <a:buChar char="ü"/>
            </a:pPr>
            <a:endParaRPr lang="en-US" sz="20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000" dirty="0">
                <a:solidFill>
                  <a:schemeClr val="bg1"/>
                </a:solidFill>
                <a:latin typeface="Arial" panose="020B0604020202020204" pitchFamily="34" charset="0"/>
                <a:cs typeface="Arial" panose="020B0604020202020204" pitchFamily="34" charset="0"/>
              </a:rPr>
              <a:t>After the payment request has been successfully submitted to the Fund, the payment request will be reviewed.  </a:t>
            </a:r>
          </a:p>
          <a:p>
            <a:pPr marL="457200" indent="-457200">
              <a:buFont typeface="Wingdings" panose="05000000000000000000" pitchFamily="2" charset="2"/>
              <a:buChar char="ü"/>
            </a:pPr>
            <a:endParaRPr lang="en-US" sz="20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000" dirty="0">
                <a:solidFill>
                  <a:schemeClr val="bg1"/>
                </a:solidFill>
                <a:latin typeface="Arial" panose="020B0604020202020204" pitchFamily="34" charset="0"/>
                <a:cs typeface="Arial" panose="020B0604020202020204" pitchFamily="34" charset="0"/>
              </a:rPr>
              <a:t>The Fund may make adjustments to the payment without prior notification.  </a:t>
            </a:r>
          </a:p>
          <a:p>
            <a:pPr marL="457200" indent="-457200">
              <a:buFont typeface="Wingdings" panose="05000000000000000000" pitchFamily="2" charset="2"/>
              <a:buChar char="ü"/>
            </a:pPr>
            <a:endParaRPr lang="en-US" sz="20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000" dirty="0">
                <a:solidFill>
                  <a:schemeClr val="bg1"/>
                </a:solidFill>
                <a:latin typeface="Arial" panose="020B0604020202020204" pitchFamily="34" charset="0"/>
                <a:cs typeface="Arial" panose="020B0604020202020204" pitchFamily="34" charset="0"/>
              </a:rPr>
              <a:t>To expedite the Fund’s approval process, it is important that the signed Certification Form is received and approved by the Fund as soon as possible.</a:t>
            </a:r>
          </a:p>
          <a:p>
            <a:pPr marL="457200" indent="-457200">
              <a:buFont typeface="Wingdings" panose="05000000000000000000" pitchFamily="2" charset="2"/>
              <a:buChar char="ü"/>
            </a:pPr>
            <a:endParaRPr lang="en-US" sz="20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000" dirty="0">
                <a:solidFill>
                  <a:schemeClr val="bg1"/>
                </a:solidFill>
                <a:latin typeface="Arial" panose="020B0604020202020204" pitchFamily="34" charset="0"/>
                <a:cs typeface="Arial" panose="020B0604020202020204" pitchFamily="34" charset="0"/>
              </a:rPr>
              <a:t>To view any adjustments to your payment you can always go to the Reports Tab / Revision Log.  This will show any, and all adjustments made.</a:t>
            </a:r>
          </a:p>
          <a:p>
            <a:pPr marL="457200" indent="-457200">
              <a:buFont typeface="Wingdings" panose="05000000000000000000" pitchFamily="2" charset="2"/>
              <a:buChar char="ü"/>
            </a:pPr>
            <a:endParaRPr lang="en-US" sz="20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3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0" y="470317"/>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SUCF Approval</a:t>
            </a:r>
          </a:p>
        </p:txBody>
      </p:sp>
      <p:sp>
        <p:nvSpPr>
          <p:cNvPr id="3" name="TextBox 2">
            <a:extLst>
              <a:ext uri="{FF2B5EF4-FFF2-40B4-BE49-F238E27FC236}">
                <a16:creationId xmlns:a16="http://schemas.microsoft.com/office/drawing/2014/main" id="{4F09364E-E282-45F0-B26F-4B85842C8283}"/>
              </a:ext>
            </a:extLst>
          </p:cNvPr>
          <p:cNvSpPr txBox="1"/>
          <p:nvPr/>
        </p:nvSpPr>
        <p:spPr>
          <a:xfrm>
            <a:off x="875422" y="1844297"/>
            <a:ext cx="7049378" cy="861774"/>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Approval is Contingent Upon:</a:t>
            </a:r>
          </a:p>
          <a:p>
            <a:pPr algn="just"/>
            <a:endParaRPr lang="en-US" dirty="0"/>
          </a:p>
        </p:txBody>
      </p:sp>
      <p:sp>
        <p:nvSpPr>
          <p:cNvPr id="2" name="TextBox 1">
            <a:extLst>
              <a:ext uri="{FF2B5EF4-FFF2-40B4-BE49-F238E27FC236}">
                <a16:creationId xmlns:a16="http://schemas.microsoft.com/office/drawing/2014/main" id="{F1EFDCEF-FFB5-4184-8708-24BEB922D122}"/>
              </a:ext>
            </a:extLst>
          </p:cNvPr>
          <p:cNvSpPr txBox="1"/>
          <p:nvPr/>
        </p:nvSpPr>
        <p:spPr>
          <a:xfrm>
            <a:off x="1676398" y="2969591"/>
            <a:ext cx="9993087"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Successful Electronic Submission</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SUCF Review</a:t>
            </a:r>
          </a:p>
          <a:p>
            <a:pPr marL="285750" indent="-28575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latin typeface="Arial" panose="020B0604020202020204" pitchFamily="34" charset="0"/>
                <a:cs typeface="Arial" panose="020B0604020202020204" pitchFamily="34" charset="0"/>
              </a:rPr>
              <a:t>Signed Certification Form Received and Approved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96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513860"/>
            <a:ext cx="12191999" cy="1077218"/>
          </a:xfrm>
          <a:prstGeom prst="rect">
            <a:avLst/>
          </a:prstGeom>
          <a:solidFill>
            <a:schemeClr val="accent1">
              <a:lumMod val="40000"/>
              <a:lumOff val="60000"/>
              <a:alpha val="90000"/>
            </a:schemeClr>
          </a:solidFill>
        </p:spPr>
        <p:txBody>
          <a:bodyPr wrap="square" rtlCol="0">
            <a:spAutoFit/>
          </a:bodyPr>
          <a:lstStyle/>
          <a:p>
            <a:pPr algn="ctr"/>
            <a:r>
              <a:rPr lang="en-US" sz="3200" b="1" dirty="0">
                <a:solidFill>
                  <a:schemeClr val="tx2"/>
                </a:solidFill>
                <a:latin typeface="Arial" panose="020B0604020202020204" pitchFamily="34" charset="0"/>
                <a:cs typeface="Arial" panose="020B0604020202020204" pitchFamily="34" charset="0"/>
              </a:rPr>
              <a:t>Office of State Comptroller (OSC), </a:t>
            </a:r>
          </a:p>
          <a:p>
            <a:pPr algn="ctr"/>
            <a:r>
              <a:rPr lang="en-US" sz="3200" b="1" dirty="0">
                <a:solidFill>
                  <a:schemeClr val="tx2"/>
                </a:solidFill>
                <a:latin typeface="Arial" panose="020B0604020202020204" pitchFamily="34" charset="0"/>
                <a:cs typeface="Arial" panose="020B0604020202020204" pitchFamily="34" charset="0"/>
              </a:rPr>
              <a:t>Review and Payment Status</a:t>
            </a:r>
          </a:p>
        </p:txBody>
      </p:sp>
      <p:sp>
        <p:nvSpPr>
          <p:cNvPr id="3" name="TextBox 2">
            <a:extLst>
              <a:ext uri="{FF2B5EF4-FFF2-40B4-BE49-F238E27FC236}">
                <a16:creationId xmlns:a16="http://schemas.microsoft.com/office/drawing/2014/main" id="{4F09364E-E282-45F0-B26F-4B85842C8283}"/>
              </a:ext>
            </a:extLst>
          </p:cNvPr>
          <p:cNvSpPr txBox="1"/>
          <p:nvPr/>
        </p:nvSpPr>
        <p:spPr>
          <a:xfrm>
            <a:off x="429985" y="2529199"/>
            <a:ext cx="11332028" cy="3662541"/>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Once your Payment Application is approved, OSC will perform a final review before the payment is made.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CMR Basic Data Tab will be updated with check information once the payment is made.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You may submit your next payment in CMR once your previous payment is          released by the Fund.</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21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84C82-A8E5-4FE8-BC96-80B12D246628}"/>
              </a:ext>
            </a:extLst>
          </p:cNvPr>
          <p:cNvSpPr>
            <a:spLocks noGrp="1"/>
          </p:cNvSpPr>
          <p:nvPr>
            <p:ph type="title"/>
          </p:nvPr>
        </p:nvSpPr>
        <p:spPr>
          <a:xfrm>
            <a:off x="1" y="290095"/>
            <a:ext cx="12191999" cy="1143000"/>
          </a:xfrm>
          <a:solidFill>
            <a:schemeClr val="accent1">
              <a:lumMod val="20000"/>
              <a:lumOff val="80000"/>
              <a:alpha val="49000"/>
            </a:schemeClr>
          </a:solidFill>
        </p:spPr>
        <p:txBody>
          <a:bodyPr>
            <a:noAutofit/>
          </a:bodyPr>
          <a:lstStyle/>
          <a:p>
            <a:r>
              <a:rPr lang="en-US" sz="6000" dirty="0"/>
              <a:t>Payment Process Conclusion</a:t>
            </a:r>
          </a:p>
        </p:txBody>
      </p:sp>
      <p:grpSp>
        <p:nvGrpSpPr>
          <p:cNvPr id="3" name="Group 2">
            <a:extLst>
              <a:ext uri="{FF2B5EF4-FFF2-40B4-BE49-F238E27FC236}">
                <a16:creationId xmlns:a16="http://schemas.microsoft.com/office/drawing/2014/main" id="{56577EAA-124D-47F6-B599-279751E1A1CA}"/>
              </a:ext>
            </a:extLst>
          </p:cNvPr>
          <p:cNvGrpSpPr/>
          <p:nvPr/>
        </p:nvGrpSpPr>
        <p:grpSpPr>
          <a:xfrm>
            <a:off x="1219200" y="1772939"/>
            <a:ext cx="9176657" cy="1482362"/>
            <a:chOff x="1054150" y="2066232"/>
            <a:chExt cx="6589499" cy="1032625"/>
          </a:xfrm>
          <a:solidFill>
            <a:srgbClr val="92D050"/>
          </a:solidFill>
        </p:grpSpPr>
        <p:sp>
          <p:nvSpPr>
            <p:cNvPr id="5" name="Rounded Rectangle 7">
              <a:extLst>
                <a:ext uri="{FF2B5EF4-FFF2-40B4-BE49-F238E27FC236}">
                  <a16:creationId xmlns:a16="http://schemas.microsoft.com/office/drawing/2014/main" id="{C7C73F8B-EBA1-4488-9152-5089C399B255}"/>
                </a:ext>
              </a:extLst>
            </p:cNvPr>
            <p:cNvSpPr/>
            <p:nvPr/>
          </p:nvSpPr>
          <p:spPr>
            <a:xfrm>
              <a:off x="1054150" y="2066233"/>
              <a:ext cx="722099" cy="103262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Enter Payment Information</a:t>
              </a:r>
            </a:p>
          </p:txBody>
        </p:sp>
        <p:sp>
          <p:nvSpPr>
            <p:cNvPr id="6" name="Right Arrow 8">
              <a:extLst>
                <a:ext uri="{FF2B5EF4-FFF2-40B4-BE49-F238E27FC236}">
                  <a16:creationId xmlns:a16="http://schemas.microsoft.com/office/drawing/2014/main" id="{4A3372FC-1517-42C9-8395-72DED121CE8C}"/>
                </a:ext>
              </a:extLst>
            </p:cNvPr>
            <p:cNvSpPr/>
            <p:nvPr/>
          </p:nvSpPr>
          <p:spPr>
            <a:xfrm>
              <a:off x="2119783" y="2503728"/>
              <a:ext cx="154735" cy="17210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9">
              <a:extLst>
                <a:ext uri="{FF2B5EF4-FFF2-40B4-BE49-F238E27FC236}">
                  <a16:creationId xmlns:a16="http://schemas.microsoft.com/office/drawing/2014/main" id="{CC2C5CA2-C25F-40F6-84C2-B9BD1785FD60}"/>
                </a:ext>
              </a:extLst>
            </p:cNvPr>
            <p:cNvSpPr/>
            <p:nvPr/>
          </p:nvSpPr>
          <p:spPr>
            <a:xfrm>
              <a:off x="3949750" y="2066233"/>
              <a:ext cx="748841" cy="103262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Print,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Sign, and Email  Certification Form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8" name="Right Arrow 12">
              <a:extLst>
                <a:ext uri="{FF2B5EF4-FFF2-40B4-BE49-F238E27FC236}">
                  <a16:creationId xmlns:a16="http://schemas.microsoft.com/office/drawing/2014/main" id="{07438C54-4797-4D2F-BDF2-774C4E8BBB87}"/>
                </a:ext>
              </a:extLst>
            </p:cNvPr>
            <p:cNvSpPr/>
            <p:nvPr/>
          </p:nvSpPr>
          <p:spPr>
            <a:xfrm>
              <a:off x="3567583" y="2503728"/>
              <a:ext cx="154735" cy="17210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13">
              <a:extLst>
                <a:ext uri="{FF2B5EF4-FFF2-40B4-BE49-F238E27FC236}">
                  <a16:creationId xmlns:a16="http://schemas.microsoft.com/office/drawing/2014/main" id="{3AFF5F09-80A9-4C83-8E8E-653785B62E53}"/>
                </a:ext>
              </a:extLst>
            </p:cNvPr>
            <p:cNvSpPr/>
            <p:nvPr/>
          </p:nvSpPr>
          <p:spPr>
            <a:xfrm>
              <a:off x="5015382" y="2503728"/>
              <a:ext cx="154735" cy="17210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ight Arrow 14">
              <a:extLst>
                <a:ext uri="{FF2B5EF4-FFF2-40B4-BE49-F238E27FC236}">
                  <a16:creationId xmlns:a16="http://schemas.microsoft.com/office/drawing/2014/main" id="{5C53AD1C-3F3C-4E21-B04F-F461343A2175}"/>
                </a:ext>
              </a:extLst>
            </p:cNvPr>
            <p:cNvSpPr/>
            <p:nvPr/>
          </p:nvSpPr>
          <p:spPr>
            <a:xfrm>
              <a:off x="6463183" y="2503728"/>
              <a:ext cx="154735" cy="172104"/>
            </a:xfrm>
            <a:prstGeom prst="rightArrow">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6">
              <a:extLst>
                <a:ext uri="{FF2B5EF4-FFF2-40B4-BE49-F238E27FC236}">
                  <a16:creationId xmlns:a16="http://schemas.microsoft.com/office/drawing/2014/main" id="{F49E32BB-A227-4167-B81C-1C4CAEFD817E}"/>
                </a:ext>
              </a:extLst>
            </p:cNvPr>
            <p:cNvSpPr/>
            <p:nvPr/>
          </p:nvSpPr>
          <p:spPr>
            <a:xfrm>
              <a:off x="2501950" y="2066232"/>
              <a:ext cx="722099" cy="103262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Electronic Submission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sp>
          <p:nvSpPr>
            <p:cNvPr id="12" name="Rounded Rectangle 17">
              <a:extLst>
                <a:ext uri="{FF2B5EF4-FFF2-40B4-BE49-F238E27FC236}">
                  <a16:creationId xmlns:a16="http://schemas.microsoft.com/office/drawing/2014/main" id="{CFF876B3-1AE6-4C95-84A3-044318001F1C}"/>
                </a:ext>
              </a:extLst>
            </p:cNvPr>
            <p:cNvSpPr/>
            <p:nvPr/>
          </p:nvSpPr>
          <p:spPr>
            <a:xfrm>
              <a:off x="5397550" y="2066233"/>
              <a:ext cx="722099" cy="103262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SUCF Approval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le 20">
              <a:extLst>
                <a:ext uri="{FF2B5EF4-FFF2-40B4-BE49-F238E27FC236}">
                  <a16:creationId xmlns:a16="http://schemas.microsoft.com/office/drawing/2014/main" id="{72C4B7E0-2CAE-4B64-B598-4DC3BA0FA2EE}"/>
                </a:ext>
              </a:extLst>
            </p:cNvPr>
            <p:cNvSpPr/>
            <p:nvPr/>
          </p:nvSpPr>
          <p:spPr>
            <a:xfrm>
              <a:off x="6921550" y="2066233"/>
              <a:ext cx="722099" cy="1032624"/>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OSC  Approval and Payment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sp>
        <p:nvSpPr>
          <p:cNvPr id="2" name="Rectangle 1">
            <a:extLst>
              <a:ext uri="{FF2B5EF4-FFF2-40B4-BE49-F238E27FC236}">
                <a16:creationId xmlns:a16="http://schemas.microsoft.com/office/drawing/2014/main" id="{6C4B78D7-A618-44C8-8CFC-78B63DC3A7CE}"/>
              </a:ext>
            </a:extLst>
          </p:cNvPr>
          <p:cNvSpPr/>
          <p:nvPr/>
        </p:nvSpPr>
        <p:spPr>
          <a:xfrm>
            <a:off x="945409" y="1757729"/>
            <a:ext cx="363536" cy="4001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1</a:t>
            </a:r>
          </a:p>
        </p:txBody>
      </p:sp>
      <p:sp>
        <p:nvSpPr>
          <p:cNvPr id="14" name="Rectangle 13">
            <a:extLst>
              <a:ext uri="{FF2B5EF4-FFF2-40B4-BE49-F238E27FC236}">
                <a16:creationId xmlns:a16="http://schemas.microsoft.com/office/drawing/2014/main" id="{527BE5A3-A27B-4FDD-AFCC-C8EE1E1AD78E}"/>
              </a:ext>
            </a:extLst>
          </p:cNvPr>
          <p:cNvSpPr/>
          <p:nvPr/>
        </p:nvSpPr>
        <p:spPr>
          <a:xfrm>
            <a:off x="9093670" y="1739343"/>
            <a:ext cx="363536" cy="4001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5</a:t>
            </a:r>
          </a:p>
        </p:txBody>
      </p:sp>
      <p:sp>
        <p:nvSpPr>
          <p:cNvPr id="15" name="Rectangle 14">
            <a:extLst>
              <a:ext uri="{FF2B5EF4-FFF2-40B4-BE49-F238E27FC236}">
                <a16:creationId xmlns:a16="http://schemas.microsoft.com/office/drawing/2014/main" id="{3924B904-B916-4D41-A29E-4DF65E91E933}"/>
              </a:ext>
            </a:extLst>
          </p:cNvPr>
          <p:cNvSpPr/>
          <p:nvPr/>
        </p:nvSpPr>
        <p:spPr>
          <a:xfrm>
            <a:off x="6910145" y="1739343"/>
            <a:ext cx="363536" cy="4001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4</a:t>
            </a:r>
          </a:p>
        </p:txBody>
      </p:sp>
      <p:sp>
        <p:nvSpPr>
          <p:cNvPr id="16" name="Rectangle 15">
            <a:extLst>
              <a:ext uri="{FF2B5EF4-FFF2-40B4-BE49-F238E27FC236}">
                <a16:creationId xmlns:a16="http://schemas.microsoft.com/office/drawing/2014/main" id="{D15F98C9-A948-4B47-9487-9AF7EB84E3E0}"/>
              </a:ext>
            </a:extLst>
          </p:cNvPr>
          <p:cNvSpPr/>
          <p:nvPr/>
        </p:nvSpPr>
        <p:spPr>
          <a:xfrm>
            <a:off x="4968896" y="1736055"/>
            <a:ext cx="363536" cy="4001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3</a:t>
            </a:r>
          </a:p>
        </p:txBody>
      </p:sp>
      <p:sp>
        <p:nvSpPr>
          <p:cNvPr id="17" name="Rectangle 16">
            <a:extLst>
              <a:ext uri="{FF2B5EF4-FFF2-40B4-BE49-F238E27FC236}">
                <a16:creationId xmlns:a16="http://schemas.microsoft.com/office/drawing/2014/main" id="{D345B04F-9E57-4EF3-A98E-A85DC9D37CFB}"/>
              </a:ext>
            </a:extLst>
          </p:cNvPr>
          <p:cNvSpPr/>
          <p:nvPr/>
        </p:nvSpPr>
        <p:spPr>
          <a:xfrm>
            <a:off x="2942725" y="1772939"/>
            <a:ext cx="363536" cy="40011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rPr>
              <a:t>2</a:t>
            </a:r>
          </a:p>
        </p:txBody>
      </p:sp>
      <p:sp>
        <p:nvSpPr>
          <p:cNvPr id="18" name="TextBox 17">
            <a:extLst>
              <a:ext uri="{FF2B5EF4-FFF2-40B4-BE49-F238E27FC236}">
                <a16:creationId xmlns:a16="http://schemas.microsoft.com/office/drawing/2014/main" id="{D9C1FE55-14A9-4B62-B326-5B1221F5145B}"/>
              </a:ext>
            </a:extLst>
          </p:cNvPr>
          <p:cNvSpPr txBox="1"/>
          <p:nvPr/>
        </p:nvSpPr>
        <p:spPr>
          <a:xfrm>
            <a:off x="300517" y="3602699"/>
            <a:ext cx="11462657" cy="2523768"/>
          </a:xfrm>
          <a:prstGeom prst="rect">
            <a:avLst/>
          </a:prstGeom>
          <a:noFill/>
        </p:spPr>
        <p:txBody>
          <a:bodyPr wrap="square" rtlCol="0">
            <a:spAutoFit/>
          </a:bodyPr>
          <a:lstStyle/>
          <a:p>
            <a:pPr algn="ctr"/>
            <a:r>
              <a:rPr lang="en-US" sz="2400" b="1" i="1" dirty="0">
                <a:solidFill>
                  <a:schemeClr val="bg1"/>
                </a:solidFill>
                <a:latin typeface="Arial" panose="020B0604020202020204" pitchFamily="34" charset="0"/>
                <a:cs typeface="Arial" panose="020B0604020202020204" pitchFamily="34" charset="0"/>
              </a:rPr>
              <a:t>This concludes our overview of CMR and submitting a payment to the Fund.</a:t>
            </a:r>
          </a:p>
          <a:p>
            <a:pPr algn="ctr"/>
            <a:endParaRPr lang="en-US" sz="2000" i="1" dirty="0">
              <a:solidFill>
                <a:schemeClr val="bg1"/>
              </a:solidFill>
              <a:latin typeface="Arial" panose="020B0604020202020204" pitchFamily="34" charset="0"/>
              <a:cs typeface="Arial" panose="020B0604020202020204" pitchFamily="34" charset="0"/>
            </a:endParaRPr>
          </a:p>
          <a:p>
            <a:pPr algn="ctr"/>
            <a:r>
              <a:rPr lang="en-US" sz="4400" b="1" dirty="0">
                <a:solidFill>
                  <a:srgbClr val="FFFF00"/>
                </a:solidFill>
                <a:latin typeface="Arial" panose="020B0604020202020204" pitchFamily="34" charset="0"/>
                <a:cs typeface="Arial" panose="020B0604020202020204" pitchFamily="34" charset="0"/>
              </a:rPr>
              <a:t>Thank you for your time!</a:t>
            </a:r>
            <a:br>
              <a:rPr lang="en-US" sz="2800" dirty="0">
                <a:solidFill>
                  <a:schemeClr val="bg1"/>
                </a:solidFill>
                <a:latin typeface="Arial" panose="020B0604020202020204" pitchFamily="34" charset="0"/>
                <a:cs typeface="Arial" panose="020B0604020202020204" pitchFamily="34" charset="0"/>
              </a:rPr>
            </a:br>
            <a:endParaRPr lang="en-US" sz="28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Any questions, you can email the Fund at </a:t>
            </a:r>
            <a:r>
              <a:rPr lang="en-US" sz="24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CapitalPaymentSystem@suny.edu</a:t>
            </a:r>
            <a:r>
              <a:rPr lang="en-US" sz="2400" dirty="0">
                <a:solidFill>
                  <a:schemeClr val="bg1"/>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37808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84C82-A8E5-4FE8-BC96-80B12D246628}"/>
              </a:ext>
            </a:extLst>
          </p:cNvPr>
          <p:cNvSpPr>
            <a:spLocks noGrp="1"/>
          </p:cNvSpPr>
          <p:nvPr>
            <p:ph type="title"/>
          </p:nvPr>
        </p:nvSpPr>
        <p:spPr>
          <a:xfrm>
            <a:off x="0" y="541209"/>
            <a:ext cx="12192000" cy="1143000"/>
          </a:xfrm>
          <a:solidFill>
            <a:schemeClr val="accent1">
              <a:lumMod val="20000"/>
              <a:lumOff val="80000"/>
              <a:alpha val="49000"/>
            </a:schemeClr>
          </a:solidFill>
        </p:spPr>
        <p:txBody>
          <a:bodyPr>
            <a:noAutofit/>
          </a:bodyPr>
          <a:lstStyle/>
          <a:p>
            <a:r>
              <a:rPr lang="en-US" sz="6000" dirty="0"/>
              <a:t>Important Items to Remember…</a:t>
            </a:r>
          </a:p>
        </p:txBody>
      </p:sp>
      <p:sp>
        <p:nvSpPr>
          <p:cNvPr id="18" name="TextBox 17">
            <a:extLst>
              <a:ext uri="{FF2B5EF4-FFF2-40B4-BE49-F238E27FC236}">
                <a16:creationId xmlns:a16="http://schemas.microsoft.com/office/drawing/2014/main" id="{7257C92C-29E7-4D86-A397-CC59405C3544}"/>
              </a:ext>
            </a:extLst>
          </p:cNvPr>
          <p:cNvSpPr txBox="1"/>
          <p:nvPr/>
        </p:nvSpPr>
        <p:spPr>
          <a:xfrm>
            <a:off x="391885" y="1871261"/>
            <a:ext cx="11408229" cy="4401205"/>
          </a:xfrm>
          <a:prstGeom prst="rect">
            <a:avLst/>
          </a:prstGeom>
          <a:noFill/>
        </p:spPr>
        <p:txBody>
          <a:bodyPr wrap="square" rtlCol="0">
            <a:spAutoFit/>
          </a:bodyPr>
          <a:lstStyle/>
          <a:p>
            <a:pPr marL="457200" indent="-457200" algn="just">
              <a:buFont typeface="Wingdings" panose="05000000000000000000" pitchFamily="2" charset="2"/>
              <a:buChar char="ü"/>
            </a:pPr>
            <a:endParaRPr lang="en-US" sz="28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dirty="0">
                <a:solidFill>
                  <a:schemeClr val="bg1"/>
                </a:solidFill>
                <a:latin typeface="Arial" panose="020B0604020202020204" pitchFamily="34" charset="0"/>
                <a:cs typeface="Arial" panose="020B0604020202020204" pitchFamily="34" charset="0"/>
              </a:rPr>
              <a:t>As CMR is supported by a web browser, </a:t>
            </a:r>
            <a:r>
              <a:rPr lang="en-US" sz="2800" b="1" dirty="0">
                <a:solidFill>
                  <a:schemeClr val="bg1"/>
                </a:solidFill>
                <a:latin typeface="Arial" panose="020B0604020202020204" pitchFamily="34" charset="0"/>
                <a:cs typeface="Arial" panose="020B0604020202020204" pitchFamily="34" charset="0"/>
              </a:rPr>
              <a:t>it is important that you save your data often</a:t>
            </a:r>
            <a:r>
              <a:rPr lang="en-US" sz="2800" dirty="0">
                <a:solidFill>
                  <a:schemeClr val="bg1"/>
                </a:solidFill>
                <a:latin typeface="Arial" panose="020B0604020202020204" pitchFamily="34" charset="0"/>
                <a:cs typeface="Arial" panose="020B0604020202020204" pitchFamily="34" charset="0"/>
              </a:rPr>
              <a:t>, in case your session times out.</a:t>
            </a:r>
          </a:p>
          <a:p>
            <a:pPr marL="457200" indent="-457200">
              <a:buFont typeface="Wingdings" panose="05000000000000000000" pitchFamily="2" charset="2"/>
              <a:buChar char="ü"/>
            </a:pPr>
            <a:endParaRPr lang="en-US" sz="28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dirty="0">
                <a:solidFill>
                  <a:schemeClr val="bg1"/>
                </a:solidFill>
                <a:latin typeface="Arial" panose="020B0604020202020204" pitchFamily="34" charset="0"/>
                <a:cs typeface="Arial" panose="020B0604020202020204" pitchFamily="34" charset="0"/>
              </a:rPr>
              <a:t>At the top of all CMR screens, you will see specific information about your contract.</a:t>
            </a:r>
          </a:p>
          <a:p>
            <a:pPr marL="457200" indent="-457200">
              <a:buFont typeface="Wingdings" panose="05000000000000000000" pitchFamily="2" charset="2"/>
              <a:buChar char="ü"/>
            </a:pPr>
            <a:endParaRPr lang="en-US" sz="2800" dirty="0">
              <a:solidFill>
                <a:schemeClr val="bg1"/>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n-US" sz="2800" dirty="0">
                <a:solidFill>
                  <a:schemeClr val="bg1"/>
                </a:solidFill>
                <a:latin typeface="Arial" panose="020B0604020202020204" pitchFamily="34" charset="0"/>
                <a:cs typeface="Arial" panose="020B0604020202020204" pitchFamily="34" charset="0"/>
              </a:rPr>
              <a:t>To navigate to a previous screen in CMR, you can use the “back” button at the bottom of each screen (do not use the internet browser’s back button).</a:t>
            </a:r>
          </a:p>
        </p:txBody>
      </p:sp>
    </p:spTree>
    <p:extLst>
      <p:ext uri="{BB962C8B-B14F-4D97-AF65-F5344CB8AC3E}">
        <p14:creationId xmlns:p14="http://schemas.microsoft.com/office/powerpoint/2010/main" val="134928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 y="721361"/>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Accessing CMR to Enter a Payment Application</a:t>
            </a:r>
          </a:p>
        </p:txBody>
      </p:sp>
      <p:sp>
        <p:nvSpPr>
          <p:cNvPr id="9" name="TextBox 8">
            <a:extLst>
              <a:ext uri="{FF2B5EF4-FFF2-40B4-BE49-F238E27FC236}">
                <a16:creationId xmlns:a16="http://schemas.microsoft.com/office/drawing/2014/main" id="{5AD2EF2D-DD16-4C9B-9CCE-1BC37019412B}"/>
              </a:ext>
            </a:extLst>
          </p:cNvPr>
          <p:cNvSpPr txBox="1"/>
          <p:nvPr/>
        </p:nvSpPr>
        <p:spPr>
          <a:xfrm>
            <a:off x="575579" y="1693842"/>
            <a:ext cx="11458148" cy="5047536"/>
          </a:xfrm>
          <a:prstGeom prst="rect">
            <a:avLst/>
          </a:prstGeom>
          <a:noFill/>
        </p:spPr>
        <p:txBody>
          <a:bodyPr wrap="square" rtlCol="0">
            <a:spAutoFit/>
          </a:bodyPr>
          <a:lstStyle/>
          <a:p>
            <a:pPr marL="342900" indent="-342900">
              <a:buFont typeface="+mj-lt"/>
              <a:buAutoNum type="arabicPeriod"/>
            </a:pPr>
            <a:r>
              <a:rPr lang="en-US" sz="2400" dirty="0">
                <a:latin typeface="Arial" panose="020B0604020202020204" pitchFamily="34" charset="0"/>
                <a:cs typeface="Arial" panose="020B0604020202020204" pitchFamily="34" charset="0"/>
              </a:rPr>
              <a:t>Go to </a:t>
            </a:r>
            <a:r>
              <a:rPr lang="en-US" sz="2400" dirty="0">
                <a:latin typeface="Arial" panose="020B0604020202020204" pitchFamily="34" charset="0"/>
                <a:cs typeface="Arial" panose="020B0604020202020204" pitchFamily="34" charset="0"/>
                <a:hlinkClick r:id="rId3"/>
              </a:rPr>
              <a:t>www.sucf.suny.edu</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  At the top right of the home screen click on “Partner Login”</a:t>
            </a:r>
            <a:endParaRPr lang="en-US" sz="24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mj-lt"/>
              <a:buAutoNum type="arabicPeriod"/>
            </a:pPr>
            <a:endParaRPr lang="en-US" sz="2400" dirty="0">
              <a:latin typeface="Arial" panose="020B0604020202020204" pitchFamily="34" charset="0"/>
              <a:cs typeface="Arial" panose="020B0604020202020204" pitchFamily="34" charset="0"/>
              <a:sym typeface="Wingdings" panose="05000000000000000000" pitchFamily="2" charset="2"/>
            </a:endParaRPr>
          </a:p>
          <a:p>
            <a:pPr marL="342900" indent="-342900">
              <a:buFont typeface="+mj-lt"/>
              <a:buAutoNum type="arabicPeriod"/>
            </a:pPr>
            <a:endParaRPr lang="en-US" sz="2400" dirty="0">
              <a:latin typeface="Arial" panose="020B0604020202020204" pitchFamily="34" charset="0"/>
              <a:cs typeface="Arial" panose="020B0604020202020204" pitchFamily="34" charset="0"/>
              <a:sym typeface="Wingdings" panose="05000000000000000000" pitchFamily="2" charset="2"/>
            </a:endParaRPr>
          </a:p>
          <a:p>
            <a:endParaRPr lang="en-US" sz="2400" dirty="0">
              <a:latin typeface="Arial" panose="020B0604020202020204" pitchFamily="34" charset="0"/>
              <a:cs typeface="Arial" panose="020B0604020202020204" pitchFamily="34" charset="0"/>
              <a:sym typeface="Wingdings" panose="05000000000000000000" pitchFamily="2" charset="2"/>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 Enter the User Name and Password provided to you</a:t>
            </a:r>
          </a:p>
          <a:p>
            <a:endParaRPr lang="en-US" sz="2400" i="1"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       </a:t>
            </a:r>
            <a:r>
              <a:rPr lang="en-US" sz="1600" i="1" dirty="0">
                <a:solidFill>
                  <a:srgbClr val="FF0000"/>
                </a:solidFill>
                <a:latin typeface="Arial" panose="020B0604020202020204" pitchFamily="34" charset="0"/>
                <a:cs typeface="Arial" panose="020B0604020202020204" pitchFamily="34" charset="0"/>
              </a:rPr>
              <a:t>You should have received your own, personal, User Name and Password.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p>
          <a:p>
            <a:r>
              <a:rPr lang="en-US" dirty="0"/>
              <a:t> </a:t>
            </a:r>
          </a:p>
        </p:txBody>
      </p:sp>
      <p:pic>
        <p:nvPicPr>
          <p:cNvPr id="2" name="Picture 1">
            <a:extLst>
              <a:ext uri="{FF2B5EF4-FFF2-40B4-BE49-F238E27FC236}">
                <a16:creationId xmlns:a16="http://schemas.microsoft.com/office/drawing/2014/main" id="{2979D5AF-D42F-4544-B479-CB917958DFC6}"/>
              </a:ext>
            </a:extLst>
          </p:cNvPr>
          <p:cNvPicPr>
            <a:picLocks noChangeAspect="1"/>
          </p:cNvPicPr>
          <p:nvPr/>
        </p:nvPicPr>
        <p:blipFill>
          <a:blip r:embed="rId4"/>
          <a:stretch>
            <a:fillRect/>
          </a:stretch>
        </p:blipFill>
        <p:spPr>
          <a:xfrm>
            <a:off x="1683871" y="3276538"/>
            <a:ext cx="9241565" cy="587829"/>
          </a:xfrm>
          <a:prstGeom prst="rect">
            <a:avLst/>
          </a:prstGeom>
        </p:spPr>
      </p:pic>
      <p:sp>
        <p:nvSpPr>
          <p:cNvPr id="7" name="Oval 6">
            <a:extLst>
              <a:ext uri="{FF2B5EF4-FFF2-40B4-BE49-F238E27FC236}">
                <a16:creationId xmlns:a16="http://schemas.microsoft.com/office/drawing/2014/main" id="{A7CD0B4A-A299-4152-A9D3-F1A47FC5436F}"/>
              </a:ext>
            </a:extLst>
          </p:cNvPr>
          <p:cNvSpPr/>
          <p:nvPr/>
        </p:nvSpPr>
        <p:spPr>
          <a:xfrm>
            <a:off x="9560644" y="2927668"/>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3" name="Oval 2">
            <a:extLst>
              <a:ext uri="{FF2B5EF4-FFF2-40B4-BE49-F238E27FC236}">
                <a16:creationId xmlns:a16="http://schemas.microsoft.com/office/drawing/2014/main" id="{8F1DC0BF-A5F4-448B-B30C-7ECD219D6237}"/>
              </a:ext>
            </a:extLst>
          </p:cNvPr>
          <p:cNvSpPr/>
          <p:nvPr/>
        </p:nvSpPr>
        <p:spPr>
          <a:xfrm>
            <a:off x="9580922" y="3076377"/>
            <a:ext cx="1344514" cy="111046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F295075-70ED-44FE-97B9-69310BFEE79B}"/>
              </a:ext>
            </a:extLst>
          </p:cNvPr>
          <p:cNvPicPr>
            <a:picLocks noChangeAspect="1"/>
          </p:cNvPicPr>
          <p:nvPr/>
        </p:nvPicPr>
        <p:blipFill>
          <a:blip r:embed="rId5"/>
          <a:stretch>
            <a:fillRect/>
          </a:stretch>
        </p:blipFill>
        <p:spPr>
          <a:xfrm>
            <a:off x="8368816" y="4574693"/>
            <a:ext cx="2991267" cy="1657581"/>
          </a:xfrm>
          <a:prstGeom prst="rect">
            <a:avLst/>
          </a:prstGeom>
        </p:spPr>
      </p:pic>
      <p:sp>
        <p:nvSpPr>
          <p:cNvPr id="10" name="Oval 9">
            <a:extLst>
              <a:ext uri="{FF2B5EF4-FFF2-40B4-BE49-F238E27FC236}">
                <a16:creationId xmlns:a16="http://schemas.microsoft.com/office/drawing/2014/main" id="{F869E308-2F53-450D-B2D6-43420C3C3492}"/>
              </a:ext>
            </a:extLst>
          </p:cNvPr>
          <p:cNvSpPr/>
          <p:nvPr/>
        </p:nvSpPr>
        <p:spPr>
          <a:xfrm>
            <a:off x="11040497" y="5403484"/>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1" name="Oval 10">
            <a:extLst>
              <a:ext uri="{FF2B5EF4-FFF2-40B4-BE49-F238E27FC236}">
                <a16:creationId xmlns:a16="http://schemas.microsoft.com/office/drawing/2014/main" id="{102248A7-F3D2-42AE-AA8F-7D90154ED681}"/>
              </a:ext>
            </a:extLst>
          </p:cNvPr>
          <p:cNvSpPr/>
          <p:nvPr/>
        </p:nvSpPr>
        <p:spPr>
          <a:xfrm>
            <a:off x="4574987" y="1629408"/>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77774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0" y="307242"/>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Accessing CMR to Enter a Payment Application</a:t>
            </a:r>
          </a:p>
        </p:txBody>
      </p:sp>
      <p:sp>
        <p:nvSpPr>
          <p:cNvPr id="9" name="TextBox 8">
            <a:extLst>
              <a:ext uri="{FF2B5EF4-FFF2-40B4-BE49-F238E27FC236}">
                <a16:creationId xmlns:a16="http://schemas.microsoft.com/office/drawing/2014/main" id="{5AD2EF2D-DD16-4C9B-9CCE-1BC37019412B}"/>
              </a:ext>
            </a:extLst>
          </p:cNvPr>
          <p:cNvSpPr txBox="1"/>
          <p:nvPr/>
        </p:nvSpPr>
        <p:spPr>
          <a:xfrm>
            <a:off x="330868" y="1443841"/>
            <a:ext cx="11254619" cy="3970318"/>
          </a:xfrm>
          <a:prstGeom prst="rect">
            <a:avLst/>
          </a:prstGeom>
          <a:noFill/>
        </p:spPr>
        <p:txBody>
          <a:bodyPr wrap="square" rtlCol="0">
            <a:spAutoFit/>
          </a:bodyPr>
          <a:lstStyle/>
          <a:p>
            <a:pPr lvl="0" algn="just"/>
            <a:r>
              <a:rPr lang="en-US" sz="2400" dirty="0"/>
              <a:t>4.  </a:t>
            </a:r>
            <a:r>
              <a:rPr lang="en-US" sz="2400" dirty="0">
                <a:latin typeface="Arial" panose="020B0604020202020204" pitchFamily="34" charset="0"/>
                <a:cs typeface="Arial" panose="020B0604020202020204" pitchFamily="34" charset="0"/>
              </a:rPr>
              <a:t>Select </a:t>
            </a:r>
            <a:r>
              <a:rPr lang="en-US" sz="2400" b="1" dirty="0">
                <a:solidFill>
                  <a:srgbClr val="0070C0"/>
                </a:solidFill>
                <a:latin typeface="Arial" panose="020B0604020202020204" pitchFamily="34" charset="0"/>
                <a:cs typeface="Arial" panose="020B0604020202020204" pitchFamily="34" charset="0"/>
              </a:rPr>
              <a:t>“Contract Management Reporting Menu” </a:t>
            </a:r>
            <a:r>
              <a:rPr lang="en-US" sz="2400" dirty="0">
                <a:latin typeface="Arial" panose="020B0604020202020204" pitchFamily="34" charset="0"/>
                <a:cs typeface="Arial" panose="020B0604020202020204" pitchFamily="34" charset="0"/>
              </a:rPr>
              <a:t>from the application menu. </a:t>
            </a: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457200" lvl="0" indent="-457200" algn="just">
              <a:buAutoNum type="arabicPeriod" startAt="5"/>
            </a:pPr>
            <a:r>
              <a:rPr lang="en-US" sz="2400" b="1" dirty="0">
                <a:latin typeface="Arial" panose="020B0604020202020204" pitchFamily="34" charset="0"/>
                <a:cs typeface="Arial" panose="020B0604020202020204" pitchFamily="34" charset="0"/>
              </a:rPr>
              <a:t>You are now ready to enter your payment application</a:t>
            </a:r>
            <a:r>
              <a:rPr lang="en-US" sz="2400" dirty="0">
                <a:latin typeface="Arial" panose="020B0604020202020204" pitchFamily="34" charset="0"/>
                <a:cs typeface="Arial" panose="020B0604020202020204" pitchFamily="34" charset="0"/>
              </a:rPr>
              <a:t>.  On the Contract Management Reporting Menu select: </a:t>
            </a:r>
          </a:p>
          <a:p>
            <a:pPr marL="457200" lvl="0" indent="-457200">
              <a:buAutoNum type="arabicPeriod" startAt="5"/>
            </a:pPr>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739A5CD0-E4A2-4A3A-A1DB-E24911F10321}"/>
              </a:ext>
            </a:extLst>
          </p:cNvPr>
          <p:cNvPicPr>
            <a:picLocks noChangeAspect="1"/>
          </p:cNvPicPr>
          <p:nvPr/>
        </p:nvPicPr>
        <p:blipFill>
          <a:blip r:embed="rId3"/>
          <a:stretch>
            <a:fillRect/>
          </a:stretch>
        </p:blipFill>
        <p:spPr>
          <a:xfrm>
            <a:off x="2059110" y="2059425"/>
            <a:ext cx="3938919" cy="1562896"/>
          </a:xfrm>
          <a:prstGeom prst="rect">
            <a:avLst/>
          </a:prstGeom>
        </p:spPr>
      </p:pic>
      <p:sp>
        <p:nvSpPr>
          <p:cNvPr id="7" name="Oval 6">
            <a:extLst>
              <a:ext uri="{FF2B5EF4-FFF2-40B4-BE49-F238E27FC236}">
                <a16:creationId xmlns:a16="http://schemas.microsoft.com/office/drawing/2014/main" id="{7F99015D-BA17-42C2-A820-CFFAE7FC2340}"/>
              </a:ext>
            </a:extLst>
          </p:cNvPr>
          <p:cNvSpPr/>
          <p:nvPr/>
        </p:nvSpPr>
        <p:spPr>
          <a:xfrm>
            <a:off x="5877196" y="2769591"/>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cxnSp>
        <p:nvCxnSpPr>
          <p:cNvPr id="10" name="Straight Arrow Connector 9">
            <a:extLst>
              <a:ext uri="{FF2B5EF4-FFF2-40B4-BE49-F238E27FC236}">
                <a16:creationId xmlns:a16="http://schemas.microsoft.com/office/drawing/2014/main" id="{610FE22E-56FE-4B27-999E-731AA4307187}"/>
              </a:ext>
            </a:extLst>
          </p:cNvPr>
          <p:cNvCxnSpPr>
            <a:cxnSpLocks/>
          </p:cNvCxnSpPr>
          <p:nvPr/>
        </p:nvCxnSpPr>
        <p:spPr>
          <a:xfrm flipH="1">
            <a:off x="5140957" y="2954257"/>
            <a:ext cx="78087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 name="Picture 11">
            <a:extLst>
              <a:ext uri="{FF2B5EF4-FFF2-40B4-BE49-F238E27FC236}">
                <a16:creationId xmlns:a16="http://schemas.microsoft.com/office/drawing/2014/main" id="{A98B5F4B-3845-42BC-AF37-0E00259EFD10}"/>
              </a:ext>
            </a:extLst>
          </p:cNvPr>
          <p:cNvPicPr>
            <a:picLocks noChangeAspect="1"/>
          </p:cNvPicPr>
          <p:nvPr/>
        </p:nvPicPr>
        <p:blipFill>
          <a:blip r:embed="rId4"/>
          <a:stretch>
            <a:fillRect/>
          </a:stretch>
        </p:blipFill>
        <p:spPr>
          <a:xfrm>
            <a:off x="5758541" y="4795234"/>
            <a:ext cx="4723373" cy="1237850"/>
          </a:xfrm>
          <a:prstGeom prst="rect">
            <a:avLst/>
          </a:prstGeom>
        </p:spPr>
      </p:pic>
      <p:cxnSp>
        <p:nvCxnSpPr>
          <p:cNvPr id="14" name="Straight Arrow Connector 13">
            <a:extLst>
              <a:ext uri="{FF2B5EF4-FFF2-40B4-BE49-F238E27FC236}">
                <a16:creationId xmlns:a16="http://schemas.microsoft.com/office/drawing/2014/main" id="{47E2DE2C-FD5C-42BD-A5FF-0428967A1390}"/>
              </a:ext>
            </a:extLst>
          </p:cNvPr>
          <p:cNvCxnSpPr>
            <a:cxnSpLocks/>
          </p:cNvCxnSpPr>
          <p:nvPr/>
        </p:nvCxnSpPr>
        <p:spPr>
          <a:xfrm>
            <a:off x="5164970" y="5854085"/>
            <a:ext cx="793207"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Oval 15">
            <a:extLst>
              <a:ext uri="{FF2B5EF4-FFF2-40B4-BE49-F238E27FC236}">
                <a16:creationId xmlns:a16="http://schemas.microsoft.com/office/drawing/2014/main" id="{73F537DE-4361-4548-8A65-9F979F3DA929}"/>
              </a:ext>
            </a:extLst>
          </p:cNvPr>
          <p:cNvSpPr/>
          <p:nvPr/>
        </p:nvSpPr>
        <p:spPr>
          <a:xfrm>
            <a:off x="4783575" y="5663752"/>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16756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89CF4A-7292-4052-94B4-90A6F707DCA9}"/>
              </a:ext>
            </a:extLst>
          </p:cNvPr>
          <p:cNvSpPr txBox="1"/>
          <p:nvPr/>
        </p:nvSpPr>
        <p:spPr>
          <a:xfrm>
            <a:off x="1" y="516913"/>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Adding a New Payment Application</a:t>
            </a:r>
          </a:p>
        </p:txBody>
      </p:sp>
      <p:pic>
        <p:nvPicPr>
          <p:cNvPr id="2" name="Picture 1">
            <a:extLst>
              <a:ext uri="{FF2B5EF4-FFF2-40B4-BE49-F238E27FC236}">
                <a16:creationId xmlns:a16="http://schemas.microsoft.com/office/drawing/2014/main" id="{BDE78DE6-6066-4E09-8CF2-F94C5B92AF68}"/>
              </a:ext>
            </a:extLst>
          </p:cNvPr>
          <p:cNvPicPr>
            <a:picLocks noChangeAspect="1"/>
          </p:cNvPicPr>
          <p:nvPr/>
        </p:nvPicPr>
        <p:blipFill>
          <a:blip r:embed="rId3"/>
          <a:stretch>
            <a:fillRect/>
          </a:stretch>
        </p:blipFill>
        <p:spPr>
          <a:xfrm>
            <a:off x="589813" y="3108267"/>
            <a:ext cx="11323901" cy="2512918"/>
          </a:xfrm>
          <a:prstGeom prst="rect">
            <a:avLst/>
          </a:prstGeom>
        </p:spPr>
      </p:pic>
      <p:sp>
        <p:nvSpPr>
          <p:cNvPr id="5" name="TextBox 4">
            <a:extLst>
              <a:ext uri="{FF2B5EF4-FFF2-40B4-BE49-F238E27FC236}">
                <a16:creationId xmlns:a16="http://schemas.microsoft.com/office/drawing/2014/main" id="{80AF6553-46F5-4E2F-8AF7-55536CE13257}"/>
              </a:ext>
            </a:extLst>
          </p:cNvPr>
          <p:cNvSpPr txBox="1"/>
          <p:nvPr/>
        </p:nvSpPr>
        <p:spPr>
          <a:xfrm>
            <a:off x="468690" y="1618909"/>
            <a:ext cx="11254619" cy="3693319"/>
          </a:xfrm>
          <a:prstGeom prst="rect">
            <a:avLst/>
          </a:prstGeom>
          <a:noFill/>
        </p:spPr>
        <p:txBody>
          <a:bodyPr wrap="square" rtlCol="0">
            <a:spAutoFit/>
          </a:bodyPr>
          <a:lstStyle/>
          <a:p>
            <a:pPr lvl="0"/>
            <a:r>
              <a:rPr lang="en-US" sz="2400" dirty="0"/>
              <a:t>6.   </a:t>
            </a:r>
            <a:r>
              <a:rPr lang="en-US" sz="2400" dirty="0">
                <a:latin typeface="Arial" panose="020B0604020202020204" pitchFamily="34" charset="0"/>
                <a:cs typeface="Arial" panose="020B0604020202020204" pitchFamily="34" charset="0"/>
              </a:rPr>
              <a:t>You can select the </a:t>
            </a:r>
            <a:r>
              <a:rPr lang="en-US" sz="2400" b="1" dirty="0">
                <a:latin typeface="Arial" panose="020B0604020202020204" pitchFamily="34" charset="0"/>
                <a:cs typeface="Arial" panose="020B0604020202020204" pitchFamily="34" charset="0"/>
              </a:rPr>
              <a:t>Contract Number </a:t>
            </a:r>
            <a:r>
              <a:rPr lang="en-US" sz="2400" dirty="0">
                <a:latin typeface="Arial" panose="020B0604020202020204" pitchFamily="34" charset="0"/>
                <a:cs typeface="Arial" panose="020B0604020202020204" pitchFamily="34" charset="0"/>
              </a:rPr>
              <a:t>you are working with and “</a:t>
            </a:r>
            <a:r>
              <a:rPr lang="en-US" sz="2400" b="1" dirty="0">
                <a:latin typeface="Arial" panose="020B0604020202020204" pitchFamily="34" charset="0"/>
                <a:cs typeface="Arial" panose="020B0604020202020204" pitchFamily="34" charset="0"/>
              </a:rPr>
              <a:t>Add Request 	for Payment</a:t>
            </a:r>
            <a:r>
              <a:rPr lang="en-US" sz="2400" dirty="0">
                <a:latin typeface="Arial" panose="020B0604020202020204" pitchFamily="34" charset="0"/>
                <a:cs typeface="Arial" panose="020B0604020202020204" pitchFamily="34" charset="0"/>
              </a:rPr>
              <a:t>” OR if this is the first payment, you will need to “</a:t>
            </a:r>
            <a:r>
              <a:rPr lang="en-US" sz="2400" b="1" dirty="0">
                <a:latin typeface="Arial" panose="020B0604020202020204" pitchFamily="34" charset="0"/>
                <a:cs typeface="Arial" panose="020B0604020202020204" pitchFamily="34" charset="0"/>
              </a:rPr>
              <a:t>Add People for 	Payment”</a:t>
            </a:r>
            <a:r>
              <a:rPr lang="en-US" sz="2400"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p:txBody>
      </p:sp>
      <p:cxnSp>
        <p:nvCxnSpPr>
          <p:cNvPr id="6" name="Straight Arrow Connector 5">
            <a:extLst>
              <a:ext uri="{FF2B5EF4-FFF2-40B4-BE49-F238E27FC236}">
                <a16:creationId xmlns:a16="http://schemas.microsoft.com/office/drawing/2014/main" id="{00CA3C7D-8DD8-438B-BB94-7F254D4AB054}"/>
              </a:ext>
            </a:extLst>
          </p:cNvPr>
          <p:cNvCxnSpPr>
            <a:cxnSpLocks/>
          </p:cNvCxnSpPr>
          <p:nvPr/>
        </p:nvCxnSpPr>
        <p:spPr>
          <a:xfrm flipH="1">
            <a:off x="1970314" y="4125685"/>
            <a:ext cx="631371"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8861305-2544-4014-BD95-8E9EDE018549}"/>
              </a:ext>
            </a:extLst>
          </p:cNvPr>
          <p:cNvCxnSpPr>
            <a:cxnSpLocks/>
          </p:cNvCxnSpPr>
          <p:nvPr/>
        </p:nvCxnSpPr>
        <p:spPr>
          <a:xfrm flipH="1">
            <a:off x="6574971" y="4876800"/>
            <a:ext cx="631371"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B597CF0A-FAE0-4C4F-99B2-800C8007A8E4}"/>
              </a:ext>
            </a:extLst>
          </p:cNvPr>
          <p:cNvCxnSpPr>
            <a:cxnSpLocks/>
          </p:cNvCxnSpPr>
          <p:nvPr/>
        </p:nvCxnSpPr>
        <p:spPr>
          <a:xfrm flipH="1">
            <a:off x="3200400" y="5442856"/>
            <a:ext cx="631371" cy="0"/>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8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D7850FD-2056-415A-BD69-781E086A81A0}"/>
              </a:ext>
            </a:extLst>
          </p:cNvPr>
          <p:cNvSpPr txBox="1"/>
          <p:nvPr/>
        </p:nvSpPr>
        <p:spPr>
          <a:xfrm>
            <a:off x="1" y="239967"/>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Adding Staff</a:t>
            </a:r>
          </a:p>
        </p:txBody>
      </p:sp>
      <p:sp>
        <p:nvSpPr>
          <p:cNvPr id="2" name="TextBox 1">
            <a:extLst>
              <a:ext uri="{FF2B5EF4-FFF2-40B4-BE49-F238E27FC236}">
                <a16:creationId xmlns:a16="http://schemas.microsoft.com/office/drawing/2014/main" id="{D82A1505-E57A-42AB-A472-E3A21C2DCB00}"/>
              </a:ext>
            </a:extLst>
          </p:cNvPr>
          <p:cNvSpPr txBox="1"/>
          <p:nvPr/>
        </p:nvSpPr>
        <p:spPr>
          <a:xfrm>
            <a:off x="96032" y="1230869"/>
            <a:ext cx="3318762" cy="5770811"/>
          </a:xfrm>
          <a:prstGeom prst="rect">
            <a:avLst/>
          </a:prstGeom>
          <a:noFill/>
        </p:spPr>
        <p:txBody>
          <a:bodyPr wrap="square" rtlCol="0">
            <a:spAutoFit/>
          </a:bodyPr>
          <a:lstStyle/>
          <a:p>
            <a:pPr marL="342900" indent="-342900">
              <a:buAutoNum type="arabicPeriod"/>
            </a:pPr>
            <a:r>
              <a:rPr lang="en-US" sz="1400" dirty="0">
                <a:latin typeface="Arial" panose="020B0604020202020204" pitchFamily="34" charset="0"/>
                <a:cs typeface="Arial" panose="020B0604020202020204" pitchFamily="34" charset="0"/>
              </a:rPr>
              <a:t>In the first blank row, enter the first and last name and the person’s title.</a:t>
            </a:r>
          </a:p>
          <a:p>
            <a:pPr marL="342900" indent="-342900">
              <a:buAutoNum type="arabicPeriod"/>
            </a:pPr>
            <a:endParaRPr lang="en-US" sz="1400" dirty="0">
              <a:latin typeface="Arial" panose="020B0604020202020204" pitchFamily="34" charset="0"/>
              <a:cs typeface="Arial" panose="020B0604020202020204" pitchFamily="34" charset="0"/>
            </a:endParaRPr>
          </a:p>
          <a:p>
            <a:pPr marL="342900" indent="-342900">
              <a:buAutoNum type="arabicPeriod"/>
            </a:pPr>
            <a:r>
              <a:rPr lang="en-US" sz="1400" dirty="0">
                <a:latin typeface="Arial" panose="020B0604020202020204" pitchFamily="34" charset="0"/>
                <a:cs typeface="Arial" panose="020B0604020202020204" pitchFamily="34" charset="0"/>
              </a:rPr>
              <a:t>From the drop down under “Company” choose the proper firm.  The list should include the prime consultant and all approved subconsultants.</a:t>
            </a:r>
          </a:p>
          <a:p>
            <a:pPr marL="342900" indent="-342900">
              <a:buAutoNum type="arabicPeriod"/>
            </a:pPr>
            <a:endParaRPr lang="en-US" sz="1400" dirty="0">
              <a:latin typeface="Arial" panose="020B0604020202020204" pitchFamily="34" charset="0"/>
              <a:cs typeface="Arial" panose="020B0604020202020204" pitchFamily="34" charset="0"/>
            </a:endParaRPr>
          </a:p>
          <a:p>
            <a:pPr marL="342900" indent="-342900">
              <a:buAutoNum type="arabicPeriod"/>
            </a:pPr>
            <a:r>
              <a:rPr lang="en-US" sz="1400" dirty="0">
                <a:latin typeface="Arial" panose="020B0604020202020204" pitchFamily="34" charset="0"/>
                <a:cs typeface="Arial" panose="020B0604020202020204" pitchFamily="34" charset="0"/>
              </a:rPr>
              <a:t>If the person is a Principal of the prime consultant, please check the Principal Box.</a:t>
            </a:r>
          </a:p>
          <a:p>
            <a:pPr marL="342900" indent="-342900">
              <a:buAutoNum type="arabicPeriod"/>
            </a:pPr>
            <a:endParaRPr lang="en-US" sz="1400" dirty="0">
              <a:latin typeface="Arial" panose="020B0604020202020204" pitchFamily="34" charset="0"/>
              <a:cs typeface="Arial" panose="020B0604020202020204" pitchFamily="34" charset="0"/>
            </a:endParaRPr>
          </a:p>
          <a:p>
            <a:pPr marL="342900" indent="-342900">
              <a:buAutoNum type="arabicPeriod"/>
            </a:pPr>
            <a:r>
              <a:rPr lang="en-US" sz="1400" dirty="0">
                <a:latin typeface="Arial" panose="020B0604020202020204" pitchFamily="34" charset="0"/>
                <a:cs typeface="Arial" panose="020B0604020202020204" pitchFamily="34" charset="0"/>
              </a:rPr>
              <a:t>If you need to add more names click on the “New Person” button.</a:t>
            </a:r>
          </a:p>
          <a:p>
            <a:pPr marL="342900" indent="-342900">
              <a:buAutoNum type="arabicPeriod"/>
            </a:pPr>
            <a:endParaRPr lang="en-US" sz="1400" dirty="0">
              <a:latin typeface="Arial" panose="020B0604020202020204" pitchFamily="34" charset="0"/>
              <a:cs typeface="Arial" panose="020B0604020202020204" pitchFamily="34" charset="0"/>
            </a:endParaRPr>
          </a:p>
          <a:p>
            <a:pPr marL="342900" indent="-342900">
              <a:buAutoNum type="arabicPeriod"/>
            </a:pPr>
            <a:r>
              <a:rPr lang="en-US" sz="1400" dirty="0">
                <a:latin typeface="Arial" panose="020B0604020202020204" pitchFamily="34" charset="0"/>
                <a:cs typeface="Arial" panose="020B0604020202020204" pitchFamily="34" charset="0"/>
              </a:rPr>
              <a:t>After adding all staff, click on the Save Button at the bottom of the screen.</a:t>
            </a:r>
          </a:p>
          <a:p>
            <a:pPr marL="342900" indent="-342900">
              <a:buAutoNum type="arabicPeriod"/>
            </a:pPr>
            <a:endParaRPr lang="en-US" sz="1400" dirty="0">
              <a:latin typeface="Arial" panose="020B0604020202020204" pitchFamily="34" charset="0"/>
              <a:cs typeface="Arial" panose="020B0604020202020204" pitchFamily="34" charset="0"/>
            </a:endParaRPr>
          </a:p>
          <a:p>
            <a:pPr marL="342900" indent="-342900">
              <a:buAutoNum type="arabicPeriod"/>
            </a:pPr>
            <a:r>
              <a:rPr lang="en-US" sz="1400" dirty="0">
                <a:latin typeface="Arial" panose="020B0604020202020204" pitchFamily="34" charset="0"/>
                <a:cs typeface="Arial" panose="020B0604020202020204" pitchFamily="34" charset="0"/>
              </a:rPr>
              <a:t>When all staff is added, click the back button and choose “</a:t>
            </a:r>
            <a:r>
              <a:rPr lang="en-US" sz="1400" b="1" dirty="0">
                <a:latin typeface="Arial" panose="020B0604020202020204" pitchFamily="34" charset="0"/>
                <a:cs typeface="Arial" panose="020B0604020202020204" pitchFamily="34" charset="0"/>
              </a:rPr>
              <a:t>Add Request for Payment</a:t>
            </a:r>
            <a:r>
              <a:rPr lang="en-US" sz="1400" dirty="0">
                <a:latin typeface="Arial" panose="020B0604020202020204" pitchFamily="34" charset="0"/>
                <a:cs typeface="Arial" panose="020B0604020202020204" pitchFamily="34" charset="0"/>
              </a:rPr>
              <a:t>”.</a:t>
            </a:r>
          </a:p>
          <a:p>
            <a:pPr marL="342900" indent="-342900">
              <a:buAutoNum type="arabicPeriod"/>
            </a:pPr>
            <a:endParaRPr lang="en-US" sz="1500" dirty="0">
              <a:latin typeface="Arial" panose="020B0604020202020204" pitchFamily="34" charset="0"/>
              <a:cs typeface="Arial" panose="020B0604020202020204" pitchFamily="34" charset="0"/>
            </a:endParaRPr>
          </a:p>
          <a:p>
            <a:pPr marL="342900" indent="-342900">
              <a:buAutoNum type="arabicPeriod"/>
            </a:pPr>
            <a:endParaRPr lang="en-US" dirty="0"/>
          </a:p>
        </p:txBody>
      </p:sp>
      <p:sp>
        <p:nvSpPr>
          <p:cNvPr id="4" name="Rectangle 3">
            <a:extLst>
              <a:ext uri="{FF2B5EF4-FFF2-40B4-BE49-F238E27FC236}">
                <a16:creationId xmlns:a16="http://schemas.microsoft.com/office/drawing/2014/main" id="{00DD03CB-8A44-466D-B1A4-C800347CF502}"/>
              </a:ext>
            </a:extLst>
          </p:cNvPr>
          <p:cNvSpPr/>
          <p:nvPr/>
        </p:nvSpPr>
        <p:spPr>
          <a:xfrm>
            <a:off x="3738300" y="6135134"/>
            <a:ext cx="7696200" cy="369332"/>
          </a:xfrm>
          <a:prstGeom prst="rect">
            <a:avLst/>
          </a:prstGeom>
        </p:spPr>
        <p:txBody>
          <a:bodyPr wrap="square">
            <a:spAutoFit/>
          </a:bodyPr>
          <a:lstStyle/>
          <a:p>
            <a:pPr algn="ctr"/>
            <a:r>
              <a:rPr lang="en-US" b="1" dirty="0">
                <a:solidFill>
                  <a:srgbClr val="FF0000"/>
                </a:solidFill>
                <a:latin typeface="Arial" panose="020B0604020202020204" pitchFamily="34" charset="0"/>
                <a:cs typeface="Arial" panose="020B0604020202020204" pitchFamily="34" charset="0"/>
              </a:rPr>
              <a:t>You may go back to this screen at any time to add new staff.</a:t>
            </a:r>
          </a:p>
        </p:txBody>
      </p:sp>
      <p:pic>
        <p:nvPicPr>
          <p:cNvPr id="3" name="Picture 2">
            <a:extLst>
              <a:ext uri="{FF2B5EF4-FFF2-40B4-BE49-F238E27FC236}">
                <a16:creationId xmlns:a16="http://schemas.microsoft.com/office/drawing/2014/main" id="{3CB251E3-2574-4415-9D8C-B12C2CB8DC32}"/>
              </a:ext>
            </a:extLst>
          </p:cNvPr>
          <p:cNvPicPr>
            <a:picLocks noChangeAspect="1"/>
          </p:cNvPicPr>
          <p:nvPr/>
        </p:nvPicPr>
        <p:blipFill rotWithShape="1">
          <a:blip r:embed="rId3"/>
          <a:srcRect r="4088"/>
          <a:stretch/>
        </p:blipFill>
        <p:spPr>
          <a:xfrm>
            <a:off x="3318367" y="1394560"/>
            <a:ext cx="8536067" cy="4740574"/>
          </a:xfrm>
          <a:prstGeom prst="rect">
            <a:avLst/>
          </a:prstGeom>
          <a:ln>
            <a:noFill/>
          </a:ln>
          <a:effectLst>
            <a:outerShdw blurRad="292100" dist="139700" dir="2700000" algn="tl" rotWithShape="0">
              <a:srgbClr val="333333">
                <a:alpha val="65000"/>
              </a:srgbClr>
            </a:outerShdw>
          </a:effectLst>
        </p:spPr>
      </p:pic>
      <p:sp>
        <p:nvSpPr>
          <p:cNvPr id="12" name="Oval 11">
            <a:extLst>
              <a:ext uri="{FF2B5EF4-FFF2-40B4-BE49-F238E27FC236}">
                <a16:creationId xmlns:a16="http://schemas.microsoft.com/office/drawing/2014/main" id="{E4A68D22-3240-4B3A-8248-ED6F568EABEF}"/>
              </a:ext>
            </a:extLst>
          </p:cNvPr>
          <p:cNvSpPr/>
          <p:nvPr/>
        </p:nvSpPr>
        <p:spPr>
          <a:xfrm>
            <a:off x="3423630" y="2169438"/>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13" name="Oval 12">
            <a:extLst>
              <a:ext uri="{FF2B5EF4-FFF2-40B4-BE49-F238E27FC236}">
                <a16:creationId xmlns:a16="http://schemas.microsoft.com/office/drawing/2014/main" id="{8664E313-7E58-4EE7-8C5B-A2A1785D0D7D}"/>
              </a:ext>
            </a:extLst>
          </p:cNvPr>
          <p:cNvSpPr/>
          <p:nvPr/>
        </p:nvSpPr>
        <p:spPr>
          <a:xfrm>
            <a:off x="8637118" y="2346399"/>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14" name="Oval 13">
            <a:extLst>
              <a:ext uri="{FF2B5EF4-FFF2-40B4-BE49-F238E27FC236}">
                <a16:creationId xmlns:a16="http://schemas.microsoft.com/office/drawing/2014/main" id="{F51E2AAC-3D09-45F7-9643-565868937A88}"/>
              </a:ext>
            </a:extLst>
          </p:cNvPr>
          <p:cNvSpPr/>
          <p:nvPr/>
        </p:nvSpPr>
        <p:spPr>
          <a:xfrm>
            <a:off x="9279375" y="1835944"/>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5" name="Oval 14">
            <a:extLst>
              <a:ext uri="{FF2B5EF4-FFF2-40B4-BE49-F238E27FC236}">
                <a16:creationId xmlns:a16="http://schemas.microsoft.com/office/drawing/2014/main" id="{AB038D00-F3E2-4C7C-B98C-BD6F62D7542F}"/>
              </a:ext>
            </a:extLst>
          </p:cNvPr>
          <p:cNvSpPr/>
          <p:nvPr/>
        </p:nvSpPr>
        <p:spPr>
          <a:xfrm>
            <a:off x="3984170" y="4890867"/>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4</a:t>
            </a:r>
          </a:p>
        </p:txBody>
      </p:sp>
      <p:sp>
        <p:nvSpPr>
          <p:cNvPr id="16" name="Oval 15">
            <a:extLst>
              <a:ext uri="{FF2B5EF4-FFF2-40B4-BE49-F238E27FC236}">
                <a16:creationId xmlns:a16="http://schemas.microsoft.com/office/drawing/2014/main" id="{2630659B-4467-49A5-9B6E-BED7E892324C}"/>
              </a:ext>
            </a:extLst>
          </p:cNvPr>
          <p:cNvSpPr/>
          <p:nvPr/>
        </p:nvSpPr>
        <p:spPr>
          <a:xfrm>
            <a:off x="4783575" y="5479086"/>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5</a:t>
            </a:r>
          </a:p>
        </p:txBody>
      </p:sp>
      <p:sp>
        <p:nvSpPr>
          <p:cNvPr id="17" name="Oval 16">
            <a:extLst>
              <a:ext uri="{FF2B5EF4-FFF2-40B4-BE49-F238E27FC236}">
                <a16:creationId xmlns:a16="http://schemas.microsoft.com/office/drawing/2014/main" id="{674887E0-E6C7-48B2-80AF-84A5197C893D}"/>
              </a:ext>
            </a:extLst>
          </p:cNvPr>
          <p:cNvSpPr/>
          <p:nvPr/>
        </p:nvSpPr>
        <p:spPr>
          <a:xfrm>
            <a:off x="3300695" y="5972371"/>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6</a:t>
            </a:r>
          </a:p>
        </p:txBody>
      </p:sp>
      <p:sp>
        <p:nvSpPr>
          <p:cNvPr id="18" name="Rectangle 17">
            <a:extLst>
              <a:ext uri="{FF2B5EF4-FFF2-40B4-BE49-F238E27FC236}">
                <a16:creationId xmlns:a16="http://schemas.microsoft.com/office/drawing/2014/main" id="{E36D6306-5662-4479-9977-53154D401969}"/>
              </a:ext>
            </a:extLst>
          </p:cNvPr>
          <p:cNvSpPr/>
          <p:nvPr/>
        </p:nvSpPr>
        <p:spPr>
          <a:xfrm>
            <a:off x="5595257" y="5516820"/>
            <a:ext cx="6241505" cy="523220"/>
          </a:xfrm>
          <a:prstGeom prst="rect">
            <a:avLst/>
          </a:prstGeom>
        </p:spPr>
        <p:txBody>
          <a:bodyPr wrap="square">
            <a:spAutoFit/>
          </a:bodyPr>
          <a:lstStyle/>
          <a:p>
            <a:r>
              <a:rPr lang="en-US" sz="1400" b="1" dirty="0">
                <a:solidFill>
                  <a:schemeClr val="accent1"/>
                </a:solidFill>
                <a:latin typeface="Arial" panose="020B0604020202020204" pitchFamily="34" charset="0"/>
                <a:cs typeface="Arial" panose="020B0604020202020204" pitchFamily="34" charset="0"/>
              </a:rPr>
              <a:t>All Staff, including subconsultants should be entered if you are billing </a:t>
            </a:r>
          </a:p>
          <a:p>
            <a:r>
              <a:rPr lang="en-US" sz="1400" b="1" dirty="0">
                <a:solidFill>
                  <a:schemeClr val="accent1"/>
                </a:solidFill>
                <a:latin typeface="Arial" panose="020B0604020202020204" pitchFamily="34" charset="0"/>
                <a:cs typeface="Arial" panose="020B0604020202020204" pitchFamily="34" charset="0"/>
              </a:rPr>
              <a:t>for fees based on direct labor rates or requesting travel reimbursement.</a:t>
            </a:r>
          </a:p>
        </p:txBody>
      </p:sp>
      <p:sp>
        <p:nvSpPr>
          <p:cNvPr id="19" name="Oval 18">
            <a:extLst>
              <a:ext uri="{FF2B5EF4-FFF2-40B4-BE49-F238E27FC236}">
                <a16:creationId xmlns:a16="http://schemas.microsoft.com/office/drawing/2014/main" id="{C9AEF3B9-23ED-41E1-B2F8-E14C2758C273}"/>
              </a:ext>
            </a:extLst>
          </p:cNvPr>
          <p:cNvSpPr/>
          <p:nvPr/>
        </p:nvSpPr>
        <p:spPr>
          <a:xfrm>
            <a:off x="7856045" y="3177105"/>
            <a:ext cx="1719927" cy="187834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If a subcontractor is not listed, then they are not approved and you should contact your coordinator. </a:t>
            </a:r>
          </a:p>
        </p:txBody>
      </p:sp>
    </p:spTree>
    <p:extLst>
      <p:ext uri="{BB962C8B-B14F-4D97-AF65-F5344CB8AC3E}">
        <p14:creationId xmlns:p14="http://schemas.microsoft.com/office/powerpoint/2010/main" val="319335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00B87BC-BDB3-45AD-A083-A09049688EEA}"/>
              </a:ext>
            </a:extLst>
          </p:cNvPr>
          <p:cNvSpPr txBox="1"/>
          <p:nvPr/>
        </p:nvSpPr>
        <p:spPr>
          <a:xfrm>
            <a:off x="1" y="363602"/>
            <a:ext cx="12191999" cy="707886"/>
          </a:xfrm>
          <a:prstGeom prst="rect">
            <a:avLst/>
          </a:prstGeom>
          <a:solidFill>
            <a:schemeClr val="accent1">
              <a:lumMod val="40000"/>
              <a:lumOff val="60000"/>
              <a:alpha val="90000"/>
            </a:schemeClr>
          </a:solid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Basic Data Tab</a:t>
            </a:r>
          </a:p>
        </p:txBody>
      </p:sp>
      <p:pic>
        <p:nvPicPr>
          <p:cNvPr id="3" name="Picture 2">
            <a:extLst>
              <a:ext uri="{FF2B5EF4-FFF2-40B4-BE49-F238E27FC236}">
                <a16:creationId xmlns:a16="http://schemas.microsoft.com/office/drawing/2014/main" id="{383069FD-D61F-404C-A24F-42A6C7FB3399}"/>
              </a:ext>
            </a:extLst>
          </p:cNvPr>
          <p:cNvPicPr>
            <a:picLocks noChangeAspect="1"/>
          </p:cNvPicPr>
          <p:nvPr/>
        </p:nvPicPr>
        <p:blipFill rotWithShape="1">
          <a:blip r:embed="rId3"/>
          <a:srcRect r="2139"/>
          <a:stretch/>
        </p:blipFill>
        <p:spPr>
          <a:xfrm>
            <a:off x="390523" y="2673531"/>
            <a:ext cx="11457488" cy="390579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0D56110-F95D-4E47-9B65-92CF839FDCA1}"/>
              </a:ext>
            </a:extLst>
          </p:cNvPr>
          <p:cNvSpPr txBox="1"/>
          <p:nvPr/>
        </p:nvSpPr>
        <p:spPr>
          <a:xfrm>
            <a:off x="327176" y="1227023"/>
            <a:ext cx="11254619" cy="3693319"/>
          </a:xfrm>
          <a:prstGeom prst="rect">
            <a:avLst/>
          </a:prstGeom>
          <a:noFill/>
        </p:spPr>
        <p:txBody>
          <a:bodyPr wrap="square" rtlCol="0">
            <a:spAutoFit/>
          </a:bodyPr>
          <a:lstStyle/>
          <a:p>
            <a:pPr marL="457200" lvl="0" indent="-457200">
              <a:buAutoNum type="arabicPeriod"/>
            </a:pPr>
            <a:r>
              <a:rPr lang="en-US" sz="2400" dirty="0">
                <a:latin typeface="Arial" panose="020B0604020202020204" pitchFamily="34" charset="0"/>
                <a:cs typeface="Arial" panose="020B0604020202020204" pitchFamily="34" charset="0"/>
              </a:rPr>
              <a:t>If this is your final payment, check the “</a:t>
            </a:r>
            <a:r>
              <a:rPr lang="en-US" sz="2400" b="1" dirty="0">
                <a:latin typeface="Arial" panose="020B0604020202020204" pitchFamily="34" charset="0"/>
                <a:cs typeface="Arial" panose="020B0604020202020204" pitchFamily="34" charset="0"/>
              </a:rPr>
              <a:t>Final Payment</a:t>
            </a:r>
            <a:r>
              <a:rPr lang="en-US" sz="2400" dirty="0">
                <a:latin typeface="Arial" panose="020B0604020202020204" pitchFamily="34" charset="0"/>
                <a:cs typeface="Arial" panose="020B0604020202020204" pitchFamily="34" charset="0"/>
              </a:rPr>
              <a:t>” box.</a:t>
            </a:r>
          </a:p>
          <a:p>
            <a:pPr marL="457200" lvl="0" indent="-457200">
              <a:buAutoNum type="arabicPeriod"/>
            </a:pPr>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Current Application Work Thru Date</a:t>
            </a:r>
            <a:r>
              <a:rPr lang="en-US" sz="2400" dirty="0">
                <a:latin typeface="Arial" panose="020B0604020202020204" pitchFamily="34" charset="0"/>
                <a:cs typeface="Arial" panose="020B0604020202020204" pitchFamily="34" charset="0"/>
              </a:rPr>
              <a:t>” is the last date that all work was completed on this payment request.</a:t>
            </a: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pPr lvl="0"/>
            <a:endParaRPr lang="en-US" sz="2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p:txBody>
      </p:sp>
      <p:cxnSp>
        <p:nvCxnSpPr>
          <p:cNvPr id="8" name="Straight Arrow Connector 7">
            <a:extLst>
              <a:ext uri="{FF2B5EF4-FFF2-40B4-BE49-F238E27FC236}">
                <a16:creationId xmlns:a16="http://schemas.microsoft.com/office/drawing/2014/main" id="{81A85759-BB59-4955-A862-83BB88B33AD5}"/>
              </a:ext>
            </a:extLst>
          </p:cNvPr>
          <p:cNvCxnSpPr>
            <a:cxnSpLocks/>
          </p:cNvCxnSpPr>
          <p:nvPr/>
        </p:nvCxnSpPr>
        <p:spPr>
          <a:xfrm flipH="1">
            <a:off x="3505993" y="4739589"/>
            <a:ext cx="78087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BF0E4B35-EE03-472F-AFC7-719F42916C53}"/>
              </a:ext>
            </a:extLst>
          </p:cNvPr>
          <p:cNvCxnSpPr>
            <a:cxnSpLocks/>
          </p:cNvCxnSpPr>
          <p:nvPr/>
        </p:nvCxnSpPr>
        <p:spPr>
          <a:xfrm flipH="1">
            <a:off x="5227632" y="4920342"/>
            <a:ext cx="780872"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Oval 6">
            <a:extLst>
              <a:ext uri="{FF2B5EF4-FFF2-40B4-BE49-F238E27FC236}">
                <a16:creationId xmlns:a16="http://schemas.microsoft.com/office/drawing/2014/main" id="{A62B5BBA-931A-4F53-8363-3E6D2C00F64F}"/>
              </a:ext>
            </a:extLst>
          </p:cNvPr>
          <p:cNvSpPr/>
          <p:nvPr/>
        </p:nvSpPr>
        <p:spPr>
          <a:xfrm>
            <a:off x="5735682" y="4706545"/>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6" name="Oval 5">
            <a:extLst>
              <a:ext uri="{FF2B5EF4-FFF2-40B4-BE49-F238E27FC236}">
                <a16:creationId xmlns:a16="http://schemas.microsoft.com/office/drawing/2014/main" id="{BF3BC44D-88BB-439F-BD99-12397AC84884}"/>
              </a:ext>
            </a:extLst>
          </p:cNvPr>
          <p:cNvSpPr/>
          <p:nvPr/>
        </p:nvSpPr>
        <p:spPr>
          <a:xfrm>
            <a:off x="4166034" y="4441762"/>
            <a:ext cx="437605" cy="36933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4" name="Oval 3">
            <a:extLst>
              <a:ext uri="{FF2B5EF4-FFF2-40B4-BE49-F238E27FC236}">
                <a16:creationId xmlns:a16="http://schemas.microsoft.com/office/drawing/2014/main" id="{431E062C-1849-481F-8931-3E42248116E9}"/>
              </a:ext>
            </a:extLst>
          </p:cNvPr>
          <p:cNvSpPr/>
          <p:nvPr/>
        </p:nvSpPr>
        <p:spPr>
          <a:xfrm>
            <a:off x="484141" y="3864429"/>
            <a:ext cx="1018088" cy="39188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37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114&quot;&gt;&lt;object type=&quot;3&quot; unique_id=&quot;10167&quot;&gt;&lt;property id=&quot;20148&quot; value=&quot;5&quot;/&gt;&lt;property id=&quot;20300&quot; value=&quot;Slide 1&quot;/&gt;&lt;property id=&quot;20307&quot; value=&quot;257&quot;/&gt;&lt;/object&gt;&lt;object type=&quot;3&quot; unique_id=&quot;10168&quot;&gt;&lt;property id=&quot;20148&quot; value=&quot;5&quot;/&gt;&lt;property id=&quot;20300&quot; value=&quot;Slide 2&quot;/&gt;&lt;property id=&quot;20307&quot; value=&quot;258&quot;/&gt;&lt;/object&gt;&lt;object type=&quot;3&quot; unique_id=&quot;10189&quot;&gt;&lt;property id=&quot;20148&quot; value=&quot;5&quot;/&gt;&lt;property id=&quot;20300&quot; value=&quot;Slide 3&quot;/&gt;&lt;property id=&quot;20307&quot; value=&quot;259&quot;/&gt;&lt;/object&gt;&lt;object type=&quot;3&quot; unique_id=&quot;10190&quot;&gt;&lt;property id=&quot;20148&quot; value=&quot;5&quot;/&gt;&lt;property id=&quot;20300&quot; value=&quot;Slide 4&quot;/&gt;&lt;property id=&quot;20307&quot; value=&quot;260&quot;/&gt;&lt;/object&gt;&lt;/object&gt;&lt;object type=&quot;8&quot; unique_id=&quot;10124&quot;&gt;&lt;/object&gt;&lt;/object&gt;&lt;/database&gt;"/>
  <p:tag name="SECTOMILLISECCONVERTED" val="1"/>
</p:tagLst>
</file>

<file path=ppt/theme/theme1.xml><?xml version="1.0" encoding="utf-8"?>
<a:theme xmlns:a="http://schemas.openxmlformats.org/drawingml/2006/main" name="SUNY Constr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C038A9C4DC44EB2729DD3C86BBAD8" ma:contentTypeVersion="13" ma:contentTypeDescription="Create a new document." ma:contentTypeScope="" ma:versionID="a4892f5deae1f352e026ea59cc6776bc">
  <xsd:schema xmlns:xsd="http://www.w3.org/2001/XMLSchema" xmlns:xs="http://www.w3.org/2001/XMLSchema" xmlns:p="http://schemas.microsoft.com/office/2006/metadata/properties" xmlns:ns3="53f25770-84dc-4e79-a114-314cd7904a88" xmlns:ns4="14eedf64-df53-46c7-82f6-9a5d70ea6c1f" targetNamespace="http://schemas.microsoft.com/office/2006/metadata/properties" ma:root="true" ma:fieldsID="bdb83bc9b5d3deef32b254309c8ad5a4" ns3:_="" ns4:_="">
    <xsd:import namespace="53f25770-84dc-4e79-a114-314cd7904a88"/>
    <xsd:import namespace="14eedf64-df53-46c7-82f6-9a5d70ea6c1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f25770-84dc-4e79-a114-314cd7904a8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eedf64-df53-46c7-82f6-9a5d70ea6c1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39CA17-4568-4CB2-9953-7BB0AD535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f25770-84dc-4e79-a114-314cd7904a88"/>
    <ds:schemaRef ds:uri="14eedf64-df53-46c7-82f6-9a5d70ea6c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931BF-E3D2-49D1-8E4C-5188F4131226}">
  <ds:schemaRefs>
    <ds:schemaRef ds:uri="http://schemas.microsoft.com/sharepoint/v3/contenttype/forms"/>
  </ds:schemaRefs>
</ds:datastoreItem>
</file>

<file path=customXml/itemProps3.xml><?xml version="1.0" encoding="utf-8"?>
<ds:datastoreItem xmlns:ds="http://schemas.openxmlformats.org/officeDocument/2006/customXml" ds:itemID="{55638627-B4F2-4303-85D6-5AE7DE5C9FC8}">
  <ds:schemaRefs>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14eedf64-df53-46c7-82f6-9a5d70ea6c1f"/>
    <ds:schemaRef ds:uri="53f25770-84dc-4e79-a114-314cd7904a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30167</TotalTime>
  <Words>2711</Words>
  <Application>Microsoft Office PowerPoint</Application>
  <PresentationFormat>Widescreen</PresentationFormat>
  <Paragraphs>429</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SUNY Construction</vt:lpstr>
      <vt:lpstr>Contract Management Reporting System (CMR)  Guidelines for Consultant Payments </vt:lpstr>
      <vt:lpstr>First Step…</vt:lpstr>
      <vt:lpstr>Payment Process Overview</vt:lpstr>
      <vt:lpstr>Important Items to Remember…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Items to Remember…</vt:lpstr>
      <vt:lpstr>PowerPoint Presentation</vt:lpstr>
      <vt:lpstr>PowerPoint Presentation</vt:lpstr>
      <vt:lpstr>Payment Process Conclusion</vt:lpstr>
    </vt:vector>
  </TitlesOfParts>
  <Company>SUNY System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Dixon</dc:creator>
  <cp:lastModifiedBy>Reilly, Colleen</cp:lastModifiedBy>
  <cp:revision>1489</cp:revision>
  <cp:lastPrinted>2019-02-05T14:25:15Z</cp:lastPrinted>
  <dcterms:created xsi:type="dcterms:W3CDTF">2015-05-26T19:34:24Z</dcterms:created>
  <dcterms:modified xsi:type="dcterms:W3CDTF">2024-01-26T18:06:01Z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0x0101000DEC038A9C4DC44EB2729DD3C86BBAD8</vt:lpwstr>
  </property>
</Properties>
</file>